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activeX/activeX2.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activeX/activeX1.xml" ContentType="application/vnd.ms-office.activeX+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ms-office.activeX"/>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9" r:id="rId4"/>
    <p:sldId id="258" r:id="rId5"/>
    <p:sldId id="260" r:id="rId6"/>
    <p:sldId id="261" r:id="rId7"/>
    <p:sldId id="262" r:id="rId8"/>
    <p:sldId id="263" r:id="rId9"/>
    <p:sldId id="264" r:id="rId10"/>
    <p:sldId id="271" r:id="rId11"/>
    <p:sldId id="267" r:id="rId12"/>
    <p:sldId id="268" r:id="rId13"/>
    <p:sldId id="269" r:id="rId14"/>
    <p:sldId id="270" r:id="rId15"/>
    <p:sldId id="265" r:id="rId16"/>
    <p:sldId id="272" r:id="rId17"/>
    <p:sldId id="266" r:id="rId18"/>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72" autoAdjust="0"/>
    <p:restoredTop sz="94660"/>
  </p:normalViewPr>
  <p:slideViewPr>
    <p:cSldViewPr>
      <p:cViewPr varScale="1">
        <p:scale>
          <a:sx n="68" d="100"/>
          <a:sy n="68" d="100"/>
        </p:scale>
        <p:origin x="-14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4A2D46-B8CC-4004-9F6C-25AACAE196BD}" type="datetimeFigureOut">
              <a:rPr lang="en-US" smtClean="0"/>
              <a:pPr/>
              <a:t>9/26/2011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86634-23F1-494B-A1EF-46121DB1F9B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Minerals</a:t>
            </a:r>
            <a:r>
              <a:rPr lang="en-US" baseline="0" dirty="0" smtClean="0"/>
              <a:t> vary depending on the types of rocks. Organic Matter such as leaves and plants as well as humus which is partly decayed organic material. Water and air fill pores among soil particles. Organisms break down and recycle organic nutrients which is important for nutrient recycling.</a:t>
            </a:r>
            <a:endParaRPr lang="en-US" dirty="0"/>
          </a:p>
        </p:txBody>
      </p:sp>
      <p:sp>
        <p:nvSpPr>
          <p:cNvPr id="4" name="Slide Number Placeholder 3"/>
          <p:cNvSpPr>
            <a:spLocks noGrp="1"/>
          </p:cNvSpPr>
          <p:nvPr>
            <p:ph type="sldNum" sz="quarter" idx="10"/>
          </p:nvPr>
        </p:nvSpPr>
        <p:spPr/>
        <p:txBody>
          <a:bodyPr/>
          <a:lstStyle/>
          <a:p>
            <a:fld id="{D5086634-23F1-494B-A1EF-46121DB1F9BD}"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They take the nutrients</a:t>
            </a:r>
            <a:r>
              <a:rPr lang="en-US" baseline="0" dirty="0" smtClean="0"/>
              <a:t> from other plants for their own use.  They have structures that allow them to siphon nutrients from the host to the parasite.</a:t>
            </a:r>
            <a:endParaRPr lang="en-US" dirty="0"/>
          </a:p>
        </p:txBody>
      </p:sp>
      <p:sp>
        <p:nvSpPr>
          <p:cNvPr id="4" name="Slide Number Placeholder 3"/>
          <p:cNvSpPr>
            <a:spLocks noGrp="1"/>
          </p:cNvSpPr>
          <p:nvPr>
            <p:ph type="sldNum" sz="quarter" idx="10"/>
          </p:nvPr>
        </p:nvSpPr>
        <p:spPr/>
        <p:txBody>
          <a:bodyPr/>
          <a:lstStyle/>
          <a:p>
            <a:fld id="{D5086634-23F1-494B-A1EF-46121DB1F9BD}"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Phytoremediation</a:t>
            </a:r>
            <a:r>
              <a:rPr lang="en-US" dirty="0" smtClean="0"/>
              <a:t> is using plants</a:t>
            </a:r>
            <a:r>
              <a:rPr lang="en-US" baseline="0" dirty="0" smtClean="0"/>
              <a:t> to concentrate or break down pollutants.  TNT was used in making bombs and grenades until 1980. Some places have high enough concentrations in the soil to detonate. Beans, poplar, and </a:t>
            </a:r>
            <a:r>
              <a:rPr lang="en-US" baseline="0" dirty="0" err="1" smtClean="0"/>
              <a:t>auatic</a:t>
            </a:r>
            <a:r>
              <a:rPr lang="en-US" baseline="0" dirty="0" smtClean="0"/>
              <a:t> parrot feather can take up TNT in low concentrations but in higher concentrations its toxic.</a:t>
            </a:r>
          </a:p>
        </p:txBody>
      </p:sp>
      <p:sp>
        <p:nvSpPr>
          <p:cNvPr id="4" name="Slide Number Placeholder 3"/>
          <p:cNvSpPr>
            <a:spLocks noGrp="1"/>
          </p:cNvSpPr>
          <p:nvPr>
            <p:ph type="sldNum" sz="quarter" idx="10"/>
          </p:nvPr>
        </p:nvSpPr>
        <p:spPr/>
        <p:txBody>
          <a:bodyPr/>
          <a:lstStyle/>
          <a:p>
            <a:fld id="{D5086634-23F1-494B-A1EF-46121DB1F9BD}"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086634-23F1-494B-A1EF-46121DB1F9BD}"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new ways help to reduce soil loss. </a:t>
            </a:r>
            <a:r>
              <a:rPr lang="en-US" dirty="0" smtClean="0"/>
              <a:t>Intercropping</a:t>
            </a:r>
            <a:r>
              <a:rPr lang="en-US" baseline="0" dirty="0" smtClean="0"/>
              <a:t> is mixing different types of crops in one field. Pictured is wheat intercropped with alfalfa.</a:t>
            </a:r>
            <a:endParaRPr lang="en-US" dirty="0"/>
          </a:p>
        </p:txBody>
      </p:sp>
      <p:sp>
        <p:nvSpPr>
          <p:cNvPr id="4" name="Slide Number Placeholder 3"/>
          <p:cNvSpPr>
            <a:spLocks noGrp="1"/>
          </p:cNvSpPr>
          <p:nvPr>
            <p:ph type="sldNum" sz="quarter" idx="10"/>
          </p:nvPr>
        </p:nvSpPr>
        <p:spPr/>
        <p:txBody>
          <a:bodyPr/>
          <a:lstStyle/>
          <a:p>
            <a:fld id="{D5086634-23F1-494B-A1EF-46121DB1F9BD}"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Macro and Micro nutrients</a:t>
            </a:r>
            <a:r>
              <a:rPr lang="en-US" baseline="0" dirty="0" smtClean="0"/>
              <a:t> are both essential for plants.</a:t>
            </a:r>
            <a:endParaRPr lang="en-US" dirty="0"/>
          </a:p>
        </p:txBody>
      </p:sp>
      <p:sp>
        <p:nvSpPr>
          <p:cNvPr id="4" name="Slide Number Placeholder 3"/>
          <p:cNvSpPr>
            <a:spLocks noGrp="1"/>
          </p:cNvSpPr>
          <p:nvPr>
            <p:ph type="sldNum" sz="quarter" idx="10"/>
          </p:nvPr>
        </p:nvSpPr>
        <p:spPr/>
        <p:txBody>
          <a:bodyPr/>
          <a:lstStyle/>
          <a:p>
            <a:fld id="{D5086634-23F1-494B-A1EF-46121DB1F9BD}"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086634-23F1-494B-A1EF-46121DB1F9BD}"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086634-23F1-494B-A1EF-46121DB1F9BD}"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086634-23F1-494B-A1EF-46121DB1F9BD}"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Nodules are tissues</a:t>
            </a:r>
            <a:r>
              <a:rPr lang="en-US" baseline="0" dirty="0" smtClean="0"/>
              <a:t> grown specifically to house the bacteria. Pictured are the </a:t>
            </a:r>
            <a:r>
              <a:rPr lang="en-US" baseline="0" dirty="0" err="1" smtClean="0"/>
              <a:t>Rhizobium</a:t>
            </a:r>
            <a:r>
              <a:rPr lang="en-US" baseline="0" dirty="0" smtClean="0"/>
              <a:t> bacteria that live in the nodules on soy bean plants.</a:t>
            </a:r>
            <a:endParaRPr lang="en-US" dirty="0"/>
          </a:p>
        </p:txBody>
      </p:sp>
      <p:sp>
        <p:nvSpPr>
          <p:cNvPr id="4" name="Slide Number Placeholder 3"/>
          <p:cNvSpPr>
            <a:spLocks noGrp="1"/>
          </p:cNvSpPr>
          <p:nvPr>
            <p:ph type="sldNum" sz="quarter" idx="10"/>
          </p:nvPr>
        </p:nvSpPr>
        <p:spPr/>
        <p:txBody>
          <a:bodyPr/>
          <a:lstStyle/>
          <a:p>
            <a:fld id="{D5086634-23F1-494B-A1EF-46121DB1F9BD}"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Mycorrhizal</a:t>
            </a:r>
            <a:r>
              <a:rPr lang="en-US" dirty="0" smtClean="0"/>
              <a:t> associations are when plants and fungi </a:t>
            </a:r>
            <a:r>
              <a:rPr lang="en-US" smtClean="0"/>
              <a:t>worked together.</a:t>
            </a:r>
            <a:endParaRPr lang="en-US"/>
          </a:p>
        </p:txBody>
      </p:sp>
      <p:sp>
        <p:nvSpPr>
          <p:cNvPr id="4" name="Slide Number Placeholder 3"/>
          <p:cNvSpPr>
            <a:spLocks noGrp="1"/>
          </p:cNvSpPr>
          <p:nvPr>
            <p:ph type="sldNum" sz="quarter" idx="10"/>
          </p:nvPr>
        </p:nvSpPr>
        <p:spPr/>
        <p:txBody>
          <a:bodyPr/>
          <a:lstStyle/>
          <a:p>
            <a:fld id="{D5086634-23F1-494B-A1EF-46121DB1F9BD}"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Espace réservé de la date 3"/>
          <p:cNvSpPr>
            <a:spLocks noGrp="1"/>
          </p:cNvSpPr>
          <p:nvPr>
            <p:ph type="dt" sz="half" idx="10"/>
          </p:nvPr>
        </p:nvSpPr>
        <p:spPr/>
        <p:txBody>
          <a:bodyPr/>
          <a:lstStyle>
            <a:lvl1pPr>
              <a:defRPr/>
            </a:lvl1pPr>
          </a:lstStyle>
          <a:p>
            <a:pPr>
              <a:defRPr/>
            </a:pPr>
            <a:fld id="{144CAA31-577D-4B17-ABC9-BD91D9E39A2C}" type="datetimeFigureOut">
              <a:rPr lang="fr-FR"/>
              <a:pPr>
                <a:defRPr/>
              </a:pPr>
              <a:t>26/09/2011</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6F3CE77-F6B4-4ABD-B58F-3B27E62C9369}" type="slidenum">
              <a:rPr lang="fr-FR"/>
              <a:pPr>
                <a:defRPr/>
              </a:pPr>
              <a:t>‹#›</a:t>
            </a:fld>
            <a:endParaRPr lang="fr-FR"/>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pPr>
              <a:defRPr/>
            </a:pPr>
            <a:fld id="{153180DF-B080-49EF-AFEB-B2FA43B53EA5}" type="datetimeFigureOut">
              <a:rPr lang="fr-FR"/>
              <a:pPr>
                <a:defRPr/>
              </a:pPr>
              <a:t>26/09/2011</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15F304E-4E86-4741-9D10-A5610365AFE2}" type="slidenum">
              <a:rPr lang="fr-FR"/>
              <a:pPr>
                <a:defRPr/>
              </a:pPr>
              <a:t>‹#›</a:t>
            </a:fld>
            <a:endParaRPr lang="fr-FR"/>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pPr>
              <a:defRPr/>
            </a:pPr>
            <a:fld id="{6B7460EC-215D-46F7-9AA2-4188411F314F}" type="datetimeFigureOut">
              <a:rPr lang="fr-FR"/>
              <a:pPr>
                <a:defRPr/>
              </a:pPr>
              <a:t>26/09/2011</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6A2736D-E98D-4151-A4F8-AE3EC45D4629}" type="slidenum">
              <a:rPr lang="fr-FR"/>
              <a:pPr>
                <a:defRPr/>
              </a:pPr>
              <a:t>‹#›</a:t>
            </a:fld>
            <a:endParaRPr lang="fr-FR"/>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pPr>
              <a:defRPr/>
            </a:pPr>
            <a:fld id="{873012D0-D860-4D2B-B3CD-AB1A98EA90E7}" type="datetimeFigureOut">
              <a:rPr lang="fr-FR"/>
              <a:pPr>
                <a:defRPr/>
              </a:pPr>
              <a:t>26/09/2011</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5443FFC-C8F1-46CE-9FC1-5C487B12291A}" type="slidenum">
              <a:rPr lang="fr-FR"/>
              <a:pPr>
                <a:defRPr/>
              </a:pPr>
              <a:t>‹#›</a:t>
            </a:fld>
            <a:endParaRPr lang="fr-FR"/>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lvl1pPr>
              <a:defRPr/>
            </a:lvl1pPr>
          </a:lstStyle>
          <a:p>
            <a:pPr>
              <a:defRPr/>
            </a:pPr>
            <a:fld id="{D45D5997-491D-48C4-9D80-66CF14739E0B}" type="datetimeFigureOut">
              <a:rPr lang="fr-FR"/>
              <a:pPr>
                <a:defRPr/>
              </a:pPr>
              <a:t>26/09/2011</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EEC46E8-CFF3-47E8-BD03-807CED83CBBB}" type="slidenum">
              <a:rPr lang="fr-FR"/>
              <a:pPr>
                <a:defRPr/>
              </a:pPr>
              <a:t>‹#›</a:t>
            </a:fld>
            <a:endParaRPr lang="fr-FR"/>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Espace réservé de la date 3"/>
          <p:cNvSpPr>
            <a:spLocks noGrp="1"/>
          </p:cNvSpPr>
          <p:nvPr>
            <p:ph type="dt" sz="half" idx="10"/>
          </p:nvPr>
        </p:nvSpPr>
        <p:spPr/>
        <p:txBody>
          <a:bodyPr/>
          <a:lstStyle>
            <a:lvl1pPr>
              <a:defRPr/>
            </a:lvl1pPr>
          </a:lstStyle>
          <a:p>
            <a:pPr>
              <a:defRPr/>
            </a:pPr>
            <a:fld id="{ABE1434D-1F60-476D-AD17-08F2960031C9}" type="datetimeFigureOut">
              <a:rPr lang="fr-FR"/>
              <a:pPr>
                <a:defRPr/>
              </a:pPr>
              <a:t>26/09/2011</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209F0A4-C254-4028-9DE6-B4F7E8B3C8EC}" type="slidenum">
              <a:rPr lang="fr-FR"/>
              <a:pPr>
                <a:defRPr/>
              </a:pPr>
              <a:t>‹#›</a:t>
            </a:fld>
            <a:endParaRPr lang="fr-FR"/>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Click to edit Master title style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Espace réservé de la date 3"/>
          <p:cNvSpPr>
            <a:spLocks noGrp="1"/>
          </p:cNvSpPr>
          <p:nvPr>
            <p:ph type="dt" sz="half" idx="10"/>
          </p:nvPr>
        </p:nvSpPr>
        <p:spPr/>
        <p:txBody>
          <a:bodyPr/>
          <a:lstStyle>
            <a:lvl1pPr>
              <a:defRPr/>
            </a:lvl1pPr>
          </a:lstStyle>
          <a:p>
            <a:pPr>
              <a:defRPr/>
            </a:pPr>
            <a:fld id="{DB9842C2-9731-40B6-9D39-AE33F22F9B56}" type="datetimeFigureOut">
              <a:rPr lang="fr-FR"/>
              <a:pPr>
                <a:defRPr/>
              </a:pPr>
              <a:t>26/09/2011</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F8BDEC6D-21DB-440B-B900-CD0CB505E093}" type="slidenum">
              <a:rPr lang="fr-FR"/>
              <a:pPr>
                <a:defRPr/>
              </a:pPr>
              <a:t>‹#›</a:t>
            </a:fld>
            <a:endParaRPr lang="fr-FR"/>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e la date 3"/>
          <p:cNvSpPr>
            <a:spLocks noGrp="1"/>
          </p:cNvSpPr>
          <p:nvPr>
            <p:ph type="dt" sz="half" idx="10"/>
          </p:nvPr>
        </p:nvSpPr>
        <p:spPr/>
        <p:txBody>
          <a:bodyPr/>
          <a:lstStyle>
            <a:lvl1pPr>
              <a:defRPr/>
            </a:lvl1pPr>
          </a:lstStyle>
          <a:p>
            <a:pPr>
              <a:defRPr/>
            </a:pPr>
            <a:fld id="{769FEF97-4DDA-4467-9A04-654FE05727BE}" type="datetimeFigureOut">
              <a:rPr lang="fr-FR"/>
              <a:pPr>
                <a:defRPr/>
              </a:pPr>
              <a:t>26/09/2011</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E7CB33EA-ECD5-4BE1-B75E-4ED5934257A0}" type="slidenum">
              <a:rPr lang="fr-FR"/>
              <a:pPr>
                <a:defRPr/>
              </a:pPr>
              <a:t>‹#›</a:t>
            </a:fld>
            <a:endParaRPr lang="fr-FR"/>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4AAEA0FD-45AB-4FE8-8862-C8C8A0E8FBBE}" type="datetimeFigureOut">
              <a:rPr lang="fr-FR"/>
              <a:pPr>
                <a:defRPr/>
              </a:pPr>
              <a:t>26/09/2011</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F640AF8F-CE0F-4A1B-BF74-39B3A3C129D8}" type="slidenum">
              <a:rPr lang="fr-FR"/>
              <a:pPr>
                <a:defRPr/>
              </a:pPr>
              <a:t>‹#›</a:t>
            </a:fld>
            <a:endParaRPr lang="fr-FR"/>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8AC88720-15E9-4B98-B331-5E0EBEDA4898}" type="datetimeFigureOut">
              <a:rPr lang="fr-FR"/>
              <a:pPr>
                <a:defRPr/>
              </a:pPr>
              <a:t>26/09/2011</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E3CB6F59-5EE7-44B6-ABE9-1898DEFF5B3B}" type="slidenum">
              <a:rPr lang="fr-FR"/>
              <a:pPr>
                <a:defRPr/>
              </a:pPr>
              <a:t>‹#›</a:t>
            </a:fld>
            <a:endParaRPr lang="fr-FR"/>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AA556177-363C-4AF1-8BD2-8120DBE7F8B3}" type="datetimeFigureOut">
              <a:rPr lang="fr-FR"/>
              <a:pPr>
                <a:defRPr/>
              </a:pPr>
              <a:t>26/09/2011</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6340500C-B235-48DF-85E8-95CFFC2E7745}" type="slidenum">
              <a:rPr lang="fr-FR"/>
              <a:pPr>
                <a:defRPr/>
              </a:pPr>
              <a:t>‹#›</a:t>
            </a:fld>
            <a:endParaRPr lang="fr-FR"/>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CA0CECBA-26F2-4FEE-8C79-27E803EF0A28}" type="datetimeFigureOut">
              <a:rPr lang="fr-FR"/>
              <a:pPr>
                <a:defRPr/>
              </a:pPr>
              <a:t>26/09/2011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71FA4038-548C-43F3-8F88-0392E9197B66}"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p:transition>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Titre 1"/>
          <p:cNvSpPr>
            <a:spLocks noGrp="1"/>
          </p:cNvSpPr>
          <p:nvPr>
            <p:ph type="ctrTitle"/>
          </p:nvPr>
        </p:nvSpPr>
        <p:spPr>
          <a:xfrm>
            <a:off x="685800" y="1714500"/>
            <a:ext cx="7772400" cy="1470025"/>
          </a:xfrm>
        </p:spPr>
        <p:txBody>
          <a:bodyPr/>
          <a:lstStyle/>
          <a:p>
            <a:r>
              <a:rPr lang="fr-CA" dirty="0" smtClean="0">
                <a:solidFill>
                  <a:schemeClr val="bg1"/>
                </a:solidFill>
              </a:rPr>
              <a:t>Plant Nutrition and </a:t>
            </a:r>
            <a:r>
              <a:rPr lang="fr-CA" dirty="0" err="1" smtClean="0">
                <a:solidFill>
                  <a:schemeClr val="bg1"/>
                </a:solidFill>
              </a:rPr>
              <a:t>Soils</a:t>
            </a:r>
            <a:endParaRPr lang="fr-FR" dirty="0" smtClean="0">
              <a:solidFill>
                <a:schemeClr val="bg1"/>
              </a:solidFill>
            </a:endParaRPr>
          </a:p>
        </p:txBody>
      </p:sp>
      <p:sp>
        <p:nvSpPr>
          <p:cNvPr id="3" name="Sous-titre 2"/>
          <p:cNvSpPr>
            <a:spLocks noGrp="1"/>
          </p:cNvSpPr>
          <p:nvPr>
            <p:ph type="subTitle" idx="1"/>
          </p:nvPr>
        </p:nvSpPr>
        <p:spPr>
          <a:xfrm>
            <a:off x="1371600" y="2689225"/>
            <a:ext cx="6400800" cy="1752600"/>
          </a:xfrm>
        </p:spPr>
        <p:txBody>
          <a:bodyPr rtlCol="0">
            <a:normAutofit/>
          </a:bodyPr>
          <a:lstStyle/>
          <a:p>
            <a:pPr fontAlgn="auto">
              <a:spcAft>
                <a:spcPts val="0"/>
              </a:spcAft>
              <a:buFont typeface="Arial" pitchFamily="34" charset="0"/>
              <a:buNone/>
              <a:defRPr/>
            </a:pPr>
            <a:r>
              <a:rPr lang="fr-CA" dirty="0" err="1" smtClean="0">
                <a:solidFill>
                  <a:schemeClr val="bg1"/>
                </a:solidFill>
                <a:latin typeface="+mj-lt"/>
              </a:rPr>
              <a:t>Chapter</a:t>
            </a:r>
            <a:r>
              <a:rPr lang="fr-CA" dirty="0" smtClean="0">
                <a:solidFill>
                  <a:schemeClr val="bg1"/>
                </a:solidFill>
                <a:latin typeface="+mj-lt"/>
              </a:rPr>
              <a:t> 39</a:t>
            </a:r>
            <a:endParaRPr lang="fr-FR" dirty="0" smtClean="0">
              <a:solidFill>
                <a:schemeClr val="bg1"/>
              </a:solidFill>
              <a:latin typeface="+mj-lt"/>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2357438" y="274638"/>
            <a:ext cx="6329362" cy="1143000"/>
          </a:xfrm>
        </p:spPr>
        <p:txBody>
          <a:bodyPr/>
          <a:lstStyle/>
          <a:p>
            <a:pPr algn="l"/>
            <a:r>
              <a:rPr lang="fr-CA" dirty="0" err="1" smtClean="0"/>
              <a:t>Nutritional</a:t>
            </a:r>
            <a:r>
              <a:rPr lang="fr-CA" dirty="0" smtClean="0"/>
              <a:t> </a:t>
            </a:r>
            <a:r>
              <a:rPr lang="fr-CA" dirty="0" err="1" smtClean="0"/>
              <a:t>Strategies</a:t>
            </a:r>
            <a:endParaRPr lang="fr-FR" dirty="0" smtClean="0"/>
          </a:p>
        </p:txBody>
      </p:sp>
      <p:sp>
        <p:nvSpPr>
          <p:cNvPr id="3075" name="Espace réservé du contenu 2"/>
          <p:cNvSpPr>
            <a:spLocks noGrp="1"/>
          </p:cNvSpPr>
          <p:nvPr>
            <p:ph idx="1"/>
          </p:nvPr>
        </p:nvSpPr>
        <p:spPr>
          <a:xfrm>
            <a:off x="2357438" y="1600200"/>
            <a:ext cx="6329362" cy="4525963"/>
          </a:xfrm>
        </p:spPr>
        <p:txBody>
          <a:bodyPr/>
          <a:lstStyle/>
          <a:p>
            <a:r>
              <a:rPr lang="fr-FR" dirty="0" err="1" smtClean="0"/>
              <a:t>Bacterial</a:t>
            </a:r>
            <a:r>
              <a:rPr lang="fr-FR" dirty="0" smtClean="0"/>
              <a:t> </a:t>
            </a:r>
            <a:r>
              <a:rPr lang="fr-FR" dirty="0" err="1" smtClean="0"/>
              <a:t>symbiotic</a:t>
            </a:r>
            <a:r>
              <a:rPr lang="fr-FR" dirty="0" smtClean="0"/>
              <a:t> </a:t>
            </a:r>
            <a:r>
              <a:rPr lang="fr-FR" dirty="0" err="1" smtClean="0"/>
              <a:t>relationship</a:t>
            </a:r>
            <a:endParaRPr lang="fr-FR" dirty="0" smtClean="0"/>
          </a:p>
          <a:p>
            <a:r>
              <a:rPr lang="fr-FR" dirty="0" err="1" smtClean="0"/>
              <a:t>Fungal</a:t>
            </a:r>
            <a:r>
              <a:rPr lang="fr-FR" dirty="0" smtClean="0"/>
              <a:t> </a:t>
            </a:r>
            <a:r>
              <a:rPr lang="fr-FR" dirty="0" err="1" smtClean="0"/>
              <a:t>symbiotic</a:t>
            </a:r>
            <a:r>
              <a:rPr lang="fr-FR" dirty="0" smtClean="0"/>
              <a:t> </a:t>
            </a:r>
            <a:r>
              <a:rPr lang="fr-FR" dirty="0" err="1" smtClean="0"/>
              <a:t>relationship</a:t>
            </a:r>
            <a:endParaRPr lang="fr-FR" dirty="0" smtClean="0"/>
          </a:p>
          <a:p>
            <a:r>
              <a:rPr lang="fr-FR" dirty="0" err="1" smtClean="0"/>
              <a:t>Carnivorous</a:t>
            </a:r>
            <a:r>
              <a:rPr lang="fr-FR" dirty="0" smtClean="0"/>
              <a:t> plants</a:t>
            </a:r>
          </a:p>
          <a:p>
            <a:r>
              <a:rPr lang="fr-FR" dirty="0" err="1" smtClean="0"/>
              <a:t>Parasitic</a:t>
            </a:r>
            <a:r>
              <a:rPr lang="fr-FR" dirty="0" smtClean="0"/>
              <a:t> plants</a:t>
            </a: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fr-CA" dirty="0" err="1" smtClean="0">
                <a:solidFill>
                  <a:schemeClr val="bg1"/>
                </a:solidFill>
              </a:rPr>
              <a:t>Nutritional</a:t>
            </a:r>
            <a:r>
              <a:rPr lang="fr-CA" dirty="0" smtClean="0">
                <a:solidFill>
                  <a:schemeClr val="bg1"/>
                </a:solidFill>
              </a:rPr>
              <a:t> </a:t>
            </a:r>
            <a:r>
              <a:rPr lang="fr-CA" dirty="0" err="1" smtClean="0">
                <a:solidFill>
                  <a:schemeClr val="bg1"/>
                </a:solidFill>
              </a:rPr>
              <a:t>Strategies</a:t>
            </a:r>
            <a:endParaRPr lang="fr-FR" dirty="0" smtClean="0">
              <a:solidFill>
                <a:schemeClr val="bg1"/>
              </a:solidFill>
            </a:endParaRPr>
          </a:p>
        </p:txBody>
      </p:sp>
      <p:sp>
        <p:nvSpPr>
          <p:cNvPr id="4099" name="Espace réservé du contenu 2"/>
          <p:cNvSpPr>
            <a:spLocks noGrp="1"/>
          </p:cNvSpPr>
          <p:nvPr>
            <p:ph idx="1"/>
          </p:nvPr>
        </p:nvSpPr>
        <p:spPr>
          <a:xfrm>
            <a:off x="457200" y="2214563"/>
            <a:ext cx="3886200" cy="4357687"/>
          </a:xfrm>
        </p:spPr>
        <p:txBody>
          <a:bodyPr/>
          <a:lstStyle/>
          <a:p>
            <a:pPr>
              <a:buNone/>
            </a:pPr>
            <a:r>
              <a:rPr lang="fr-FR" dirty="0" err="1" smtClean="0"/>
              <a:t>Bacterial</a:t>
            </a:r>
            <a:r>
              <a:rPr lang="fr-FR" dirty="0" smtClean="0"/>
              <a:t> </a:t>
            </a:r>
            <a:r>
              <a:rPr lang="fr-FR" dirty="0" err="1" smtClean="0"/>
              <a:t>Symbiotic</a:t>
            </a:r>
            <a:r>
              <a:rPr lang="fr-FR" dirty="0" smtClean="0"/>
              <a:t> Relationship</a:t>
            </a:r>
          </a:p>
          <a:p>
            <a:r>
              <a:rPr lang="fr-FR" sz="2800" dirty="0" smtClean="0"/>
              <a:t>Live close to </a:t>
            </a:r>
            <a:r>
              <a:rPr lang="fr-FR" sz="2800" dirty="0" err="1" smtClean="0"/>
              <a:t>roots</a:t>
            </a:r>
            <a:r>
              <a:rPr lang="fr-FR" sz="2800" dirty="0" smtClean="0"/>
              <a:t> or </a:t>
            </a:r>
            <a:r>
              <a:rPr lang="fr-FR" sz="2800" dirty="0" err="1" smtClean="0"/>
              <a:t>housed</a:t>
            </a:r>
            <a:r>
              <a:rPr lang="fr-FR" sz="2800" dirty="0" smtClean="0"/>
              <a:t> in nodules</a:t>
            </a:r>
          </a:p>
          <a:p>
            <a:r>
              <a:rPr lang="fr-FR" sz="2800" dirty="0" err="1" smtClean="0"/>
              <a:t>Cost</a:t>
            </a:r>
            <a:r>
              <a:rPr lang="fr-FR" sz="2800" dirty="0" smtClean="0"/>
              <a:t> the plant </a:t>
            </a:r>
            <a:r>
              <a:rPr lang="fr-FR" sz="2800" dirty="0" err="1" smtClean="0"/>
              <a:t>energy</a:t>
            </a:r>
            <a:r>
              <a:rPr lang="fr-FR" sz="2800" dirty="0" smtClean="0"/>
              <a:t> but </a:t>
            </a:r>
            <a:r>
              <a:rPr lang="fr-FR" sz="2800" dirty="0" err="1" smtClean="0"/>
              <a:t>provides</a:t>
            </a:r>
            <a:r>
              <a:rPr lang="fr-FR" sz="2800" dirty="0" smtClean="0"/>
              <a:t> the </a:t>
            </a:r>
            <a:r>
              <a:rPr lang="fr-FR" sz="2800" dirty="0" err="1" smtClean="0"/>
              <a:t>nitorgen</a:t>
            </a:r>
            <a:r>
              <a:rPr lang="fr-FR" sz="2800" dirty="0" smtClean="0"/>
              <a:t> </a:t>
            </a:r>
            <a:r>
              <a:rPr lang="fr-FR" sz="2800" dirty="0" err="1" smtClean="0"/>
              <a:t>which</a:t>
            </a:r>
            <a:r>
              <a:rPr lang="fr-FR" sz="2800" dirty="0" smtClean="0"/>
              <a:t> </a:t>
            </a:r>
            <a:r>
              <a:rPr lang="fr-FR" sz="2800" dirty="0" err="1" smtClean="0"/>
              <a:t>soil</a:t>
            </a:r>
            <a:r>
              <a:rPr lang="fr-FR" sz="2800" dirty="0" smtClean="0"/>
              <a:t> </a:t>
            </a:r>
            <a:r>
              <a:rPr lang="fr-FR" sz="2800" dirty="0" err="1" smtClean="0"/>
              <a:t>may</a:t>
            </a:r>
            <a:r>
              <a:rPr lang="fr-FR" sz="2800" dirty="0" smtClean="0"/>
              <a:t> </a:t>
            </a:r>
            <a:r>
              <a:rPr lang="fr-FR" sz="2800" dirty="0" err="1" smtClean="0"/>
              <a:t>lack</a:t>
            </a:r>
            <a:endParaRPr lang="fr-FR" sz="2800" dirty="0" smtClean="0"/>
          </a:p>
        </p:txBody>
      </p:sp>
      <p:sp>
        <p:nvSpPr>
          <p:cNvPr id="9218" name="AutoShape 2" descr="data:image/jpg;base64,/9j/4AAQSkZJRgABAQAAAQABAAD/2wCEAAkGBhMSERUUEhQWFRUVGB4YGBgYGBobHRwbGhwYHxweGiAcGyYeHx0jGhoeHy8gJCcpLSwsHh8yNTMqNScrLCkBCQoKDgwOGg8PGiokHyQsKiwsLCwsLCwsLCwsLCwsLCwsLCwsLCwsLCwsLCwsLCwsLCwsLCwsLCwsLCwsLCwsLP/AABEIAMIBAwMBIgACEQEDEQH/xAAbAAADAAMBAQAAAAAAAAAAAAADBAUAAgYBB//EADwQAAIBAgUDAgMGBQMEAgMAAAECEQMhAAQSMUEFIlETYTJxgQYjQpGhsRRSYsHwM3LhBxXR8UOCJGOi/8QAGQEAAwEBAQAAAAAAAAAAAAAAAQIDAAQF/8QAMBEAAgICAgEBBwIFBQAAAAAAAAECESExAxJBURMiMmGBkfBxoQQzQsHRI0NSseH/2gAMAwEAAhEDEQA/AORo6fUYMqowUFFPwk2vY39xz88KUmYG9nYmQGg32McbyQYkYZ9RQiBaighSNYYgiDuVMMJAI5GBKRVQvEvTAuLxE3IiCJt5E4UcFSqklnRDpUhyP5QCviwvyPPvjekVUswkGZBGokE3m0HYm8RjXRUBYlWKkjUNjO8R7jnAMy5JkHTcggztIN/PA+mCAdqZRapESSkyxtN/mFA03+eNMyHpJZWkypOkdwHcGEkm4vxwRjZc9Up6QHi4UCLaGuZ3BBwM03VtL223U/KRIE7fvjIxt07TB30sukiJvPGmIsJ+l98b1KPqaSAswFcmb86iY8GPp743pU21LpE6gRKxuCSZ+nAxnT+n6jKhiCxBNoEgxqvwYvaxxtZN8jKmcVSugFGQbWYE+QIjTOAZCgy9/bCg3PkW4iDEkfI43zMLUUFhKmdSEN/LwABO9pxiM9RWiGC9xXu1ENb2FhaPE4xjbNUV1QSREC51MzjTEAbAlthsB9MJ1Mp3jSrKCzATMESLjew+mG8m49QkghUXWVnV3ae2Dv8AEwtP7Ybp5bVThWVgEDsNQkEmCqs25iO3bfAWAtESsoGpVZgb8EABZmYmbn9caLXKKi6UM9xvM6tpgwIH1EnFF8oajBSpBBk6RcCIB99gd/e+J7qF1MGDMpjuUjbTGn6cEWAwyYtHjd2xKhTcmSg3ttNp+t8TqoIaROmdUXj6Tv4nDYqByAFAgS0MQCQGJYzIFvb5YWqNAAFx4j2Htx/5wUZjOXfgqFSqGUNAmDp5ubH5fPCf8IZ1wW/ETfbt/va2NjnCGB8fLY/S++xwajXggkAy0wZB55953vjAB03ZQpBYAnUd4twI5g/r+dbIy1RNUBVIawEEAmJix2j/AAYCKSgIS/axJ0KxHtYmfESfyxTyuUC0+xRAqEFpE+w97TcW2tOEloZbO1y4WtpWmEVvGoAH3E2nnfBsxmWp1QCgNoIsYva4P+WwHoaIHpBlDBzpKkEjmCPBm+K/UTSpn0lp6YadvMbe5PjHjzSUjojBKWDj/to5qVKRkEsWm58DtkedscsmbfWVcFCGMCLKp4Bg+IxX691HVmDpJXQAF0junc34t87j3xGydQiTMCLy3JnUYm849Lhj1gkT5H7zNv45VbV8amdQILCA02JEzPiOcWxk8vVkU7VXUFAJ0yL8e2xEYj0MttB0zIuyxcj67GfrgvRswcrWV6JDlTBB5kiYi4m42nFJK9Cp+ow+YVnqlwiksLGVGqZ3W4IvxtPmMZnQlGRpV20kgs0qyk2iDBg3344MyXr2d/iqlSpSV0QiXVjsQBJgiJ+EbyYxLqZhisNOlPhB2hhf3ubX+WCsg0Vs5TpsgKsBKySdNmm0bxEML+RwRiTTpvTqMDpIYAtF94Zv1MRgWYMrrgCAJiB8JEyAL8e9/nhh6pYwUJLRpG/sSw+gMWG3GCsAYM9SbYgKD26QogEAXFvigC+4k+cFydF2aBcAhUBJMkn4ZiAT7++GDlxpBB+8ciRYCLGFB+Hgzsce0MqaasdAZkI1Nq7SoB09vkk7/wDIxgi7OzEn1NEk9uk2v7W/LGY8qMrElkpEkmSWMzP+8ftjMEB6tBTpc3kEEG2giwB/fDTUIUFViQZXce5Btbb6wcBprp1EsGAbQQPxaixsORIB8be2D1Xgs2kOylk7QRIAGpgDcADcxYkb4xhwZVqqUkOhGpgMO0gMIEajIJMEmd784QqIFbUj+QxhoWNmEmbkEXHMYQrMfUD0gxB51TcRMGBAJt5/LDoyutGao2lh40xtsTOxANh4wDAaNHt1IwUMYJnTy14I2EAmPa3ivm84C+g21Roc7w+mJgERuwNjcmLxiKmeIp6QqBYAJ/mj/ceR45/RmlQiRpJbV3EtBaYOxMwAT/6nGaNYTI5oByCilyS0rcSoY6rEz+L6Hzhmjn19MhPTW5kOCVERBiYJtE++18bADWFonuQFgsKZIE+BIIYkAE+IFpm16pjuDVPUJYny0kQRESJt73wNjaNM7lSzBpYyB8IkaRIAEjgBbzzhnIIAZgAkRIMg3HbtMmIvAsflj3KZhxTSfgMm2osJ7QNwASV88HG1TNim2oL8agAsCREEOlmkCQPf88EApmE+8kot+0FmgWABJjbzMb49TLA02D6h6ZgOIYCFnTbcyN//AHjKhWqSplY2BBsxBmbSZgbDaPEYCpATuUFSJBEAhht7nc8+PlggK/TDqFNqcoVkkzYQRAqHTsRN72gQIvEXMqG7l19x1KGI1Az+IXif7YaphCyMGOmNIg6WA7j5tb3O/tgHT6UXMmCWWe3SbXneRIsPpgVWQm9TL0XWUIDFQSAh1CFMqDpAMta3t7nEJkIGzSP0i3/nFuuq6UcHeVI1XJBuY02FxE732OA18vqY1HUhTcKIBjgG5gaQIJnDIUmUqfNjfn/jAyp3C/leI/wYM8QTeDAmDAP97AwMaU5DgGEvEtNvnYkbDicExa6nmjUNNXtFiC3cYs2oQSrf7vnh2maSnsEFu4HeItpnknexgfOcSstmCjh1IFjBABBMlfhuASCbHBctSqBpI3YnaBEn4fAkHbxictDR2drlJZUEnckwY2VoAjnkxh7O1tVOkTYqBJ/pWbHzcYV6Q4eolMQpKOPkSLf+/n4wT7ZUhRpogaSKTD2mw/dseVN3NROxNI4bqskGoQyuWBueDcECNoHvgOXptUGlQDvtANgTJG0YNSYES7GdQ9vkZni9sWkdqNPVCqTYHTCye3fkgr4BvPnHqXWDkWTn3rOq6ubbC9lgnaLbH3wVdLKukEkSGEmbxeIsOY+WPc501NiGFTRMgi5kb8QRz9cLdMR4Y6GKr2k6dQ5N5sTz8hhhQzdS0VgFYlbgFwLhjMMRuNrEDbYYLnmpvtqBA06TcwGgR+/5+2PBkFqaVI7RMMObe53LEX48GMAr5Dvga1dTcMSYJJtIkEfDf3xsGGKlGBqLKpYHVZiwiAOIE+frN8EGXXSyOYidBbUJ1BSBAkQYHznfGlDI+odJeCBIJ+G02n8MkciObC+HgoqEsxCrpkQgJ7b92kQDoG4+Vpxm6DRPo+pSZnsIULIO4gAxNto3vh+v3UjUlfiCyQA2kfCSbE2EzG2AZ6iCgOpCIgiStgFvczqk+DO4thfKUWdHDF9BKywEgAbmTaZPmBHjG+Zh89OzNTuUsQQIIUwYET8PMTjMCoZOrpEVbcR6n9rD5cYzGtGoTrZ6GuNLJq7VWOBYrECYkn88EodQ16AygKiwSAQe0GDaPlHNpncb5erSdH7JNgDMMQGnbe8QYAgWwxl8p6gHpD0kZdLKTJaIJ3gkFvyAPE4OACYeI0K2lwxMzuGFx8hG5NzM41zFerTjaxBO0Rf84BwxlaLBu491MHkkQB4E7xvtfAvTBFVz8djG8yQO2+4P742jAFpJK6WgFZM20tcQN/8APGKyZBxTaq1TupldS/E/eAJsb34wnkqVJJ1KVBWxlQZvETIiRc/PBkponcBqXTYaVMHgy28sPG38oxmY9p5mlDEWCgemhLGDedrFrc6R+WEiQjLJMRYSGBYMdrixIm/EHkY2pUANDMjaGb4hFzI+GPAIkTvN7RjatQBLMqkiTI+sSLTtJvzPAwDDFLOk0RSRNT6xoYXYWIIAAvO/nG2cZ/TWodDFnJN1I1iJMR4gTO84D6tMJqQCY3uSTGpfiF42n2x7lso1X1CQI0tHxQG7SZ0iJiRtuAeMbCCDfMFmOlQpYbRrjiRJ3NxP/jGuWqaX++LEAiNMEgwADJHAk/QTjQVPSq+CpEQSbiNp5BvB+XGN2qBqodiSC2qo2kRM+3J5Ft/nhqAGraSzFh6ZXVZhAJi2wgA39pI8yFszmWOkuCBYAzf+mBuNvrjRaqOCRqILGBp2XgjjxI32vfGz0wRAaZiSBtyfnYTvzGAjAfWKvqUi/aZHnm4sZ5xpmhqJm7DduZAIi/H+WwxRol+2Tp+PtWfmT8thtuNseeqqSCC7HebGNwbzciL/AOEmFcuQVgaVKgkseZsONwJI+WB5lpADTJldR2kG524EC8n9Ma165dySygMb2AHiO0AWHtjKqQyppnSTI5Pz+n0tjAGabrTBCMJEMAygm0H3B59sVOjUJAi0d3nc/wBhOJNAMStMAd0cCbmx1bmNo/8AGOu6UdKmVGmfq2m5Hssx+2OfmlSLcUbYzTyLoAwMM62/mCmSJ8FgD9PnhT7ZOatOgSbmmQwkbhgOfcbY6ClmyyBQTrchnViqqCw2JIJPaPYbb44/qk1ahuJEmDa8EnTv7mPAxx8XvclvwdPJGoEqjVaAI7SdGqJ2AJmLGwJ/ecb0WDfiL2IUHUSsGZ8E3J287YyvkxCmkpPcTAuIG1omCJ3xvnKCLpiFVgDH4iDO1o7dPzuPp6JxDWSdbkkkKjFU7tPdPdyQIuY8/k96y/drTAQKCzESSZBEGCZIFhG/5YjGvL0tL6QFjcgKwPdsCY5w5U7SpYghm1BlBGmZmJB3aDPtgUEXztdyGJDLrJCsQAJBBuY3BnnY4SWkSq/DdxPn8RI9wIufliw4DBgWU3u8EEzF+4CSS3mwncRgVahTABGliCNvmYErHEbfnhkBij5grVa0KTBjYqbWEcDjzGKVHVT9TSx+8BgrMgORIBBuGQsI+eJtamoDMCLEdpE7eJJET+kXwT1CqinLELdSLMAd+bDnGaCq8jS58ObMtIMoTuEqVBibzBsCQL8cYyrmNARdRUqdTQkDuWCy/ntafaBgL9NZYZiukqbXJsATq5Bk7kAb3xvTzHp09oVtSEzBI7RYcQOSPxDG/QB6emH8NSmR5tuN/MieZvjMO5Tr1SlTREzKhQosaMwSASJKmYJN8eYW5en59g4J2SyVUkMv+nJYC4AkLO5mLC88C+NqpqKVQqAQttAubEw0MbkGPcXxp0+qZO5aNMk3kbG9tIifyvglesEphvjF5A1GHjSS3E7be2+H8ihaToyqqTYN22DGBcFpg3O3jycMUqc1B6aqAAG7yCBbiZHxBuIsPFk6ecpPUTUv3cxqJmFHPavxTeR5GD5zLuzGqKhaCREMNBEjugC5+V7+DgBNamULMGqMFopqEoZgSSSo3IBbjz7HGdUdPU0agQrTJIknTebEiTt45AthfKZhNcVC0IFOkkixI1rYH8MifInGzJSL+pRcipqIAYDTYkCDuYUAyRc+N8bybwDoM92ps3aDpAMFd9W0QYm0Cb4xajlWbuUjSAACe64BfcghSY9yCOcPmvohnJb4gSIhjwNAhhBmTMbHxjbJSfWAm9PUOe+kQ1ufhLC4E++A2Yh9Pr6ah0i0QQQYkzJI/p/fDqVmqIokRs2kQQZkTwxkmGud74DmFIM2JVrE3+Ik3MDfgnHq1YaKmubkwbkydMwff2MThmAJXqOjfCTaPxdoItqO8z78iMDz2VqUwAzCGGsgk3IFpiRzbz+eDUTUBClDA7iskg6YJk6rCFJni/tgL1VYsi3H17VJmB3X/wCNpvjIzF6NA6ZMzEgAkHeLn5A7YboUG1BUAGsiTtvYfS++AVs7AAbVrFg87aQI+Yi0WjfHhu0lonmxj9dv8vjWYoZWlTQhWdtBaDYFiLAleD8v+MQ8wgLNGpgZg886Z8bD6YvrTWmy6lLkAj4tJk7kWPw+ZMYl5pl1kPKkEyBt27ERcmScKmFoR0kKCVYwd7wY/UHAWHcSGvvJPGmefawHv+TtXqDhAbFS3MkkDzewmdom+EhRLMsiNR32mZuNhv8AIfLDWAtdEpUSyaA3qjc20jjYidvfzjowo0IgJUk3PtJ/c4kfZXJqzHQCCAFWdySOY2MY6HqXTykVFB9MoAG4k/zRdfbHFytOVHXxYRuaakIGJVSb25vyDOwEfPHO066jNlWXUDVWHmIvO3iN/wB/NXK2WrVJOhI0nTCmR3QSLwRGOXcF2ZjUKwNVhcneFFp8Sf1wnDHLG5ZYQX1zTcrpHpzYKxuZ3BgxAnxucM0mRghaXNKW1ASADpMsOYMgj6+Mb57L1GrOFDsDVcMFViAA1mMCIgzF9sL59RS7YZQNybG4tK7gbyJ2bHWnaOZ4FBWSxqAkXuIk7eB4/vjDVKHUg1JEXIJWYJ/U8e+04qt05nXWKXpAEAu/YrACNmME8kLjZcmpDPT0OBexJInmCNWmZ2kjB7oXqyJnHek40tKldUAggahMT7T++KWWy9OsAzNFrFUsCJnWBERvIwxlcj61NlZVGkTZoIaQedxEAx4HN8RVU0TqVrMJWNjBgz7b4ZO8A0UaqKHNFVLKFBm0nVJIubyfywfp+WFaslOmVQkdz7aReSbGfEEWuPfEusKt3RipgyOALARGxvb/ACXch1NmvVQh1uKlMlC0wBI0kXnciIxmYpdaR8lV9PUHVhqpmwWD23Gxgib2HHOJ+UoUSS1VmEUw2kfEXEqNPH4Zn9RhR8uWY1GZwpQ6CzajIO8RZZtxhyjkZFMkrpJYBb9xSbDz8W3z8RgMZEByJ7WIHEqSf0xmOlRhA+4dvdWIB+gP5+84zDWLRMo5YAgqxS92Jm1tW3zNryMGpF1CBoCa9cERMg9wsNQIFp2wzQytOnTkwS0XI+G5QkFiJIJmRYaZxpVdA23aYGqSQYBssC24mI8TBxrNRsMgqoSi6hrAYwYUEm6CLWgxfAa1clzDuApMEGYWO0GIveJtucZnCgHqLVfU2oaTAIMiSYNlOogfXjGVdWmFCgmxuGM7bja8H3wUBi+aChpAAIABAkD3HyPsecM0qzl9KorF4syqZuSNMgabACx4OIoqlSQ15O+4Nt/OLGQphiunT3WJJIMGxnTMC/iTjPRkMZltcgIASxGnwsAi89wUAxPv9TZTrR1gOZgiLaQVEiAV/mQxfaflgK0grMxmCCwV2+YAMcix+eGOnor+m0Q4BSpIJB3FwBaBx4iLjCvQyNsuAzQp0AaSOyZ1T3NBI7TMCfcYQzUBxFRiUbYQCpkfDe17g3w6aZ0jWQ3psFA1gEkfDeZ0tJIYfphCtlprs2j0xMlAVUg8FYJPxR+fHARjfP03YQHDAwoYtJUgyQ0dxP8AuF9xifV1MxcAsGieOY5k/wCG2KVXKjU6CSwM3Mk6J+t1Yn5jDWY6Q60ixB0lQxVVVSBzPaBAttvfkYylRmifSrrOgt2sJIKwYmwBI3Yc8XN8NDOj1mmmoXSFKGRaTMxzq/lG3GA5fIagGpM3ctxBJ3Aa5EQZkb84qZDpgWpqcVBTQk600yCJ0m8TeLxbCyklsKTehillUT75iCxCwBa8wREdoEmx3AxA6h0t2PYBDSQSZ23n9o+XnHX9KWrLOYIIcEzqudUAg8EkC07H3xLy3R2zDqVM1AYJEDe4IBtsL+fzxKHJTdlJRtKjjctQ1uoY7MAQRIAuWt7C/wA/1FWzBZ2IkDYC9lGw+Vh+WO3619lHy7Vq1QB6ZDNabF2AuLGNJNx+mOd/7WKxmmjqALkLrX5zIMn3nxOHXLF5EcGsHUfYhFLpoWFhZn8ifzBxV6pXq0qdWIZahaFlgVmYPj5f2xA6NRKMtNdjEhgVYiLbEjfFjMVPvFSosBQDF7hoiP8A7ePOOPkfvHVxrBR6f1EUaaOUeprUFvxGebEyQR/l8chTarLaV9NQS0ds79sNpGiAReJ+eOr650hKiKgqNSLNBB8mT5mAR+u2Ecq9GtR9KpoAWQzA8rMaY3k/Ic4lCSWRnGzm/tBmm9QqHeNQIlnFmWfNxeCfpij0zotZBTrVgopEE90NI3giCIJIEm8H2w91PoDgq7ENRKhSpAkEKQpBnkBfYmZBnAM10urUQJS9RaZUlQxa9wYANiLQIn++OhcypJEvZ5tkh8rWzFQIqs1RJiLW1XnUe3xp2wBukVqDH1GFFgZEmZ/mCgb/AKDjFb7N5yurvrpuAiyZDSINgAbkna0/pi9Vyhz/AKSwoFOZJAJk/hAmALTfDS5nGXV6FXHavyc3TURqVw6naJgNbkwAdt4P74QztUmQ1NVF4VtIsGlgJFj+U23xb6tksxl6mhQr6hIc2UC/uYjaSYvsTGFKrh/9RanaYWsq9xKgKZttqsFHkDfFITe9oWUfBJoqXpPYBjePJ2OiLHfVfgY0o59lIWT22JI2FyApiQJO074o5npNb0poN6in4iCBHPz4HviLMOR8RLRAm/M+fn4+mLxkmSaaLOXzhKO+gKSOw6ILM3bOq8QBqAPk/PGFhXy9JwBrSpHprvE3C/lP1wGjVaHQsVEgm5N/5j/URYSbD3w+nTxRgCxqDUDESARaPJH5A33sj3gdfMM+VVTBalPuAf74zG2XdQoGlx7KUIF+Jk/rjMLcvmGkc/V1EazsBCo25ExYbWFgRtBwYIwQMhYEE6READUY0mTJubnxjVs0pp6UIlTaIQkEkgkzYaQPFz9ceu/qGGVldfiQMYgKLgyZMk+N8dBE2p5cGoPVF7d5jjcci+21sEzhFIAKyGRDATquObREGJEbEYHXyoKMusgCSZi0HZbm/JA3j2svq0KNnMGSJ2O1ztAEj588AIMnukQe7Usge4E3tHttbxg+WzRpBpLCSNSxM+CSeCcJ085BiNJne1xffwf+frRSAkqGZtjIk2H4SQIg3tOCwILrdyrwAg0oWJ1fFtKhpA9ljaMeV0Uag2tjcgkQb2B3HdbaDzhfLaFDGS5hdJCsJMmUcmAqskmfYe4DH8cj1GCkL6gkMwaFJgmY3BAsbf2wjGQfSSnaq9oAWQQyGALzG/vb+ymbzVQMfWLMYABKiCPxapFwRI5x5/GNQqKFUuTF1Opag4A82JER4tIxfr9NpknQXRgNTUVaCCQO1gJCmdvrO+JSl1HSsl1cwUNOsoMaYiBMiVbjcqRJ9zON6kU3LvUKhjIUdzkHSe4TZQQIEj284tZPJVfTJdEBpNqRWFoaBqOos0gqNonUNoxIz2dpJVYa1ZmGk6aSuxFpUmAs2uL/AE2winbpDVQrnc8AAxdijAAFFBSTvKkgqbbH3id8LZjNlaQ75R+AJVtKiSbgi8W8zOHs7m0pLBy7Q4I7hpXTIMEKFWZE2uN78ZlqaMCKVGm9J9MiagZWmIMsY3+MW/bBvGv+gD3SQ4pEU4JHcwInucDSIB30wSP6vMjDf2aFdGFQUrGxJ2tsTxvb38YvZHoOVpuWALVWIJhuwNAMXgE+8YmdW+2uuslKmPTCsQxJkyJiR5kQDjlc3NtRRZKkrKXT5zB0ZjSbiRwQL3m2/wCwxb6rmBQT06dMPqmApA45mB8sS8tnUdBTYuzN3Wi/uI2MgYVqV6tD7zNVaKtcKmpjAHtqMk+AP2xzbdFDnep5WsgWuAIBAse5NR/FxzfDeZrN6ylm5mQBtbg2PGKmVzIzVJy5hXMwP6T26rewkY16v0tjUpFUBMM0XFgoBB4glpnxi7n4YEvKDZzPs1RYAZgmqSpA0yeCDiP02vSps9QCnSqljBjs+R4vHFxMThCqWZ2YaqiAkkB+4CwMaT/NbSRNgcQuo1qh7dNT01MC17b8Ec++GhxdjSnR9LfLZqpQUj0SwgDSS03tYgQDtvb3xIqfaTqFGVq5IkRBKmbc7SMQOkZGpQGsVXUQrmCCFuDpYavcAgXvin1L/qJmstU0q3qJA0vUUEMrXkEfl8wcIuLNJJ/dAcsW8BT9scoI1qys6BiCAwEzY7zYCfnh/JdYyYcmmFTUP/jaB9QbA/I4F0f7a0s5UFOvkKdR99VMIY9zIH7nB+s9EyVWoVWpUoMAToYQpPvpAeJPDHjCyhFPq7X7mjNvJ71HIUa9NgKjGw065YAjgACQOTf3xz5+z+ZEhai1Fm4NxIudPI/9Y3qdDzeXUNo9WmDMUYjxqYkmobXgRhAfaDMJTao7CA601kEGTq1bnVAA/UfLFYRkl7jTA3HyVstk6lMExoYjTpCtCzNxAKzpkRzMnCmb6eagIq9hMRUTTJjg9oBB3mR9cUMv9os0EZgaSLY09R+LVG+5BuBcc4Plft3VJWkTSNVvwwSLwBeOd8btybo1R0SqfR11IDXsbtMGQdwIaxiQInjA8/mXcqwUdhe5HabWGkiDKwNuMZn/ALROavpGggebxBnkQNP64ZpfahaI+9oJSLcFjxaVAuQfEEWOH7cmHV/YDUdCjZtFgaGawuKZvYf/AKzjMWst/wBR8ppGqmgPP3U/2xmD25P+LEqPqcb01XqIFqKKlNRAuFZfk2/0uDe3OHz01RVkMAhIYqw7T4WxJ9oIAF98aLmFBhEJeRrLFY4uPF4McR9RrWcorMyqZEgxq1SBGo6hB8mL3x2ZsgKZvI+n4gydaElbz2+LMIkxud8Ey9GmUAGoybjTJgASy3vcRvA5x5SZ0f1J0EWKp2wSAfGnTF7cRPnFmqxIFSkil3GoLpVbXkrb4okFZ8kDwHJoKSZC9EOxdlIS4JE3Ai0G8jex9sV6WaqU0rH1PUAZZf8AEVKCAtp1REg7e+BnMaFAqlNRlgNIWL2kAAkk8Yo5ShTenNQGGMlWAWfewABvbEuSarKKQi7IK5Ehm0A1AAARABIOzECJn6xfxhcMtNyGptEf7bEzwPpvjpK+WKIfS1AFgBCiQCLwNI8+0ewwx0X7OPVIDWO8MRpECC2kEjmYnefOE9uqyH2TEelLVViNNJcukyQt2Xysme75x88Gy9V6ilp9OjMwo0lgATCkQdNiSxiYsAMdRW+zVBQPVzaU0nXGoST7lvHEQOMeVs102iAVqGrU0wsy1t+0REWmYk+cQfInlIeqOdy1V8xDU1ZxJR6bGzKwIOlgQAdJkGLWO9z5lOh/wWY9TSTT2kkHfY7Wibyf/OLHW/tHXURQy1NaY7lqErHAkTAX/wB74h1Fq5lyr1K1RpllRYi2zOQFAjyPEe5TlXhI1K/mdp1FkzGX0DT3gqbA/wCRE/TEHpvRaNEgIrVWgrxbxEGwm9/74QzWVpZdCuZrEDcUcuSW4szmwM7xt4GE899p3p0Cen6KNOwqQCa3iWZiSQbQw/TCR45vEXj9hnOK2dAwq0KTDM1KOWWoL+oQzkzuqiZJAG8R74gDrPTUculB8zVPxMzFV9yEmTbjfHNPNem9QtqdYJJMm5uZNypkb7H2OF8vlwpVnv3CwF7Hf5WAHmfbHRHgS2yUuRs7Wr9uGVg5RAihV0KtgziZsLQAfiM+MT/tL9oKApoMuJee5mpqQLbDUpvMHCfV6OslY0s51yBZibhT/WEKiZ31A3IwlmEanQCsgPqDUSZlYtM8FoFvYecaPFDDC5yyi39k+oUz+Op6rMNQIQUze1xfa2PpfU0IpNUEWpmRaw4P7fTHyT/p8mrOKpuCCT7QQZ+ePrPUsoMwXpAlUQAG/wARNxPt/wA45/4iPvD8csI+G5dGvBKn8jf3xV6P0TMZoGpqJpodix7ojYTh77W/Zg5RjoqeoriG/pnaRPtY/PE/pGbqUqT950fCqwbuR/bf8px2OXaFxJJVL3hz7Q52hK+idLEt6sSVsYHbMbf5tip0+g9fLH0VlQs6dUMIJukgiDyrWMRvjlKVHURTF3YwDwZtcb+fH1nHRdH6g1Jnam5WmOxbAyFOmw1C5ILe3m+Enx9YpIaM7bsF0g5mnVUpl4O0jt8SWtoNhsAMA631c1K5OuVJ72a4YiQbciNjM7xj3OV31VEoCFFmXebnfYgACd533wEU6VSQHBOgvI1dsASIgN5ECdrYdRV9mhXJ1SNunZlwrNRrPRvGksWpk+CTJG/M7G9sUKfWKrBUzOVSsBDazA0kxyTp2jc3xM6TlkKqtRwy6i6aG+InSCIMNqtsRz9cVeppUfVopFZOqAViyqoG9zaSPl8sK4xbCm0i5nmp5pPu3p0KoERfTEg3I7QZgTsBIGOZ6h0zNLXmqghYdnB7QbnUGXafBEHniMzGX0MzFTLaGA1QIKkksBeJOkzvtjXJ9Wq5RqnpuzIGC6WOpTqEgBT7fvthIwccR/PqM2nliddVIDozaapv2lm0g3EkgkSON7Y6CgMsdRrf6bA1CDuqsWgLGwv9YwlOXqVVgmlWVQxQiUuJIDR2nu5jfBs5lczTQhFmnpgMjhl09uohgYUwOY2PMYDd0tBWMkJui02Oqm0IfhlahMe50jHuCHpBa+oGbyXg38yTf6nGY6r+ZCvkG/hAzFmUaCwLPsqjkK090nYX24vg9bK0lRiXIE6S2ljtMyYHix9gcV8p9njm3Rss5RQCJKFVWIuoMrcWid78nFJ26flnKp/+VmCbk3EkzFrQPf8APEZc/pd+g6gckMpVKv6JDKTBOgRfTBBNhK3tcRBExjouk9Mp6FqZgqHRbHeBeDa1lB9sFzWfqadM003nSAYnieW8XAF52xyXWs2SpWmQFJHqQSdzAlo7z5IsNgNyZpz5caHajDJ0P/dckrMy09VRrhmlQ3A0s1vp78xiP1DrDatTBqWr4VUghgf6uTeLHE7I5BmNR1r+miG7GR8oA3sIscPZnqxpKPTCuSA5qMqiTt2oIEjYky0fPFFxqLxkTu3vBV1VEpA1GIqONS0w8M11AgEgEzFpttuSMCzXUKpq6QHKrEyAF1BZPcxMn/aAcQ891J2rOyu7AiRBmO2beB8j+eKnQ8h62mtVYiiiaXkm7AEALPJDSTxf2wr4lFdpDd28IzLZepVBqVR6YQwzODcW7W1G534mPpgGe6pTR/uqJLOf9UzJJ4UXA5jf2jFTKU3rPVDFKdGgBBY9lPTtaZNhtuZGAfxAodvT0+KWbMVInt30Lsi3+Zm2MsvX08fUz0FpLoTVn5EszpTB+80nTKkEnShKrveJ84zq3VnqBRrVKbGyUwQAigyzX1EgiCW/lgRiU2Sb1jLsoYaw8kk/GSGJ2iG7vb3xnUUJ9RoI1gIoFz6dmPO5sOLk+ZweibTYLEWpmtVCKwW8KHYAARyTYEi/zwSlT9Io4KPM9sSCJgg/0nYzEW9sIUaRawEkmQI8i82ni3vhz/tWkSxHcCEAMiRG/tfceRjp1gjscNOnQejcNTaQ+kQSrSBr3khTJPuI84VTL+nWKMyKksCxQMx0nuB1AwQCPn2nA6lCpVYIZCqTc9wFrjULEk2j3MYo9Yyq6AXUGsApKtuYhQTzdY3g2H1m2k6Y6WLGejGhWrs9SpoAOoD+YmIFxaBAMfy4B1vrFL06lNSWYkgE7kTaPYYL9nlyor662lFiVVnLAuPM8wPi2vHGB/bnq+Xrej6SqrgEkrbc2Bi07n2xGv8AUSplL9yxT/p7V051Cf5WB/LH0Cv11EpkCS8w9iCrX3+XjHE/ZTomt6TqxFRmJEGQsapJ8k47rqmUrq1SoKauNMhVNzoW9iN+bePOJ8/WU8jcVpHH9azFQLQcFGGvUfI0yRqEbXJOK/2mp+o1BdKkvcGmZ7tgSDtx8/aLw6uYommbwSwDGCRfcH8oi2L3QMzDVBSfLlaoAVGZliBHbqjc3gHAa6U14sd5wyLX+yjUTU0BvUUaVkiAzAdxO1lY/kL4mUM0HJppcIjJTAG4ESdplrn8sV+p5XMklXDoZhAzG5tckA6tW0iLj5DCoyKU6LEn71k0i203YAQD8N5N4nxi8ZYy7ZFxzgTzWUzOlWK1JRpG8iw2ttFpHg+ME6fSdnhka8AMBOkC2hgOCCQeZgzhf+AnSacswM/CGJJ2BXwduRe+CZ3LtTpimGmAWYr8KwW7BBtBk33MeMVfoJrJ7mcnWZmmlpADQQDFze4kSbD64ayTaaf3ZfSASBINuZBkfCdhEHzvgWRRXQ6ibr2sZEHa7CJtfcx+mFsySRoPx6VZWm08yxi3OomAY8nBecM2tDlOXp6nHp+m8wJkiGgRv78cmwwWp3Glpg0lMm0kmnFjOxIIWIB+dsX8qtA0Geq7aggMLbYypBN4nzuDfczyP2elnrarLpuJJABYAkxeRe82v4xzp9rfoVeGkF6lmv4dEKlGeur628XIgRaANp+mJvScwEaRUamvIUwCCL22IGLuby2tENNRC1XDBtiJGqxGwkD2twcSstl6ZISmV1CzNpYyfYXjxIg4tGurJyuyovX6gEaKFSPxemL/AJED684zCT5SmCR/FVzc3pgaf/rqqTjMJ7OPp+w3d+p1Gf65WZFo0wEpraEU34AJsD+YxOSkyxMAzZRpk8bm374g5zP1tRRjB3ufI/CRYb8ck3x7TqoQQxbVoZgOC7EQTztpMReAOcCHBSNLkt4KVTO1yhKsGKNLqIupF+zdgCZMjgXsDhTL5I5juqHQkmbiYEdpO4UD9eJwHLUHJWrVqOlMRLgxLgWj3/a+KOe6kxpqyEGKpAgxKqxAJ8gsbn/bh66uoi7yyd1DPE1PSVAtKmw0ITYL5sdyLkna98KVMvrOoaENwVJAEybpfbiPa0zAZqZUtUdaYIBH8xIXTYgkyI9yYtix0votZ6bM7IKZBmowKqCeVLDut4Ht74e4wQlOTJ/Tfs8WIBDLuSWBC6QJJFtgBc82jHUZ7L0KXopVJSkgAWiJLMTJ1VSJ0zubSZ4iwldMjRqeiwq13Al3EETcDTJGx1X/AKbY5bqK1SpdmZyCSznwYuTudwDbcfLEalyO7wUxBfMu9Sz5qLpK6fTutJQIaiYDQs6SR5JuJM9t4xzFSFo0wjL6hXULkxFidiPcfthfK9SbRIjXTdCh032bVxfVAkc82xTRlp+pVZVBIOidQAIBUwDIGomYixMTh4x6IDfYZzCOiJRBBNRTrMjZSy6RwY0meLfnFzGf1MQA0DsRbGF4EC34RI5+mHnp1CKYRSv3aqztJjXLkDabPwJtguX6NUparS7QdTHQCLQDqA0gc8nYxJBCajvZmnICKVOk2l1OsgkiSAvtqUSY8kH8t2cpWe+mnTRmOnVOvfeC5KKtpJI/XBsnkqtVmqVKqpTW7sKg0gCJuCZLHiSf3C/UPtRJ9KgkqDJJ3YDYR/L/AEzfkE4S5Swh6S2H63n0op6NNnrVGgavnBOgLAvYFvy5xHySEZhm2CqQRMhjMHfjf6AfQObz5RdJ1OWB9RgwHcdxqAYQLD88Xeh5B3paRTYs/wAAgFoAsZsIA2LADYmRElpQjkC96Rz/AFfppFVyY0sSwJgKATMTtba1/wBsb0Ps3VrkMiuwJ30wNhJliLTzGOpz+SoZeoGzDKW0x6dIhqhIsJe+k8HTfC/Vq9dgQSmRoFQYdj6jWEyL1W5iw2HvhVytpV+f5M4JDf2T6PVUGnTq0+1pYpfQ0WBP+b+846jLtmDqf1FLrqAAAvxbYX/THD/ZMJSdhQerU1ISTZEsYMi5Eby0Y7HoBSpU00zcEO7AmJaTAH0uTyccn8Rdl+PQJum5bMUXXRFQSxMGNYvJAsTOPlNaaZKGZ2N9iDcxjser9RrLna2mqVVCZ0nYIOQYBuQJ2xNzfXq2phIqANpanVVagBOxXUC2kwREiDztjq4FKP1I8lMB0XrlZJ++cUxuGhhfiHtOOi/7wM0aKrTVQqmSShINvPyPvfEnJdRo1KFYNQVdMMDSlC30YsJ03tEx5wT7P5XLPUU0y5YSAtZZ7iZBBQ2MDn3+WDyRi7bWjRbVIr1vR1gL2MhYFSh0kgAGdLsNjEkc2jEpemlVY3dCdJ0hWVRIPdYRfgj6XwevkMxTJFMJvDBGkgkydUEtsLCABv8AKLXdstV1LJ3hu4XKghTtNo4i+GhFtYYJNJ5Rt1B4IlmeZQBgiwkg9gAN4naIxr09QtIM4BMxDGCQCRE7BSytb+g7b4ebqtHMACtT0D8L0z8J/qQnuE3tEcecDz+Q1IrKTUQEdyCR8tMgrAAs3k+cUvw8CV5QJuvGmxNMBNRM3YsxMAyb2EmygbbHD+V0mm5chHrBQ5AbTyVJgQJUkzYcnEKj0pnzGmVC6Q5drAJA7j85AjzbD/XIYCxNOmAsSFPdYPEmbJ4MAicaUU6SDFtZYx1NnRVQKQCzrFmJkRqU2Fxz/gQo0igsoDMBqiDEzCj2Ju1/0matQL/DozQCbXNiVCmWAXkCAJ3xHrKKW9RSoAkEEkEiYF5W8RxY+MHjWATeTd6kEjVEHZS0DzEGN8ZhF6Gokhlv50n9YxmL0SseWmiGSYuvYRqVxEsJAmwPy3xv07Les8oSKa3qVIAHsogTsP1vgtLLippDKCkgdi3aSDCaTax7yZgfQYvJ0eqaAUlaKfiIBARdyqAXMGBJ+Ikkm1+efJ1wVjGzm+ot6j00VSaOoBfkbHtncEEk/ti/R6RpoMK5CKwsi3KIhJkD3i52MTc41SpTo0tVH7uo4/1akGppt3AXCmON/Jwg+dU7E1nEBnYwPh7jpJkzsSTe4xJtzxHQ6qOx7MdRp5f0qdKmB6g3chjwA3Kai43INh740q1/VK1KrCoEBdiXLQBtAmVkwI2vEXx5lqi1aqatL3BGkCKaqL8gwLGPO/jCvWl7NOs6201HG0IoIprY7/jKjyPGGUVryBs0y3U1AqGp3MXOqQGte63gkDbj+0nP1oVgRaCbRySREGBxMbRB2xtRyupPCgkltJJ02B8QLQPmcMvkdLkPoBdFaHAHxGVsNhAtEWI8xjoSSJN2D6VmvuNTxAY23nSKYBHMrqZjhrI1YemdTBYDOtrA2E6jPA227t8By+R7V0CdCnWxaEVmJML+Ha0fLfB+oZrLqq6qfqEgIX1EBSpuLQTAHgYlJZHTwK9Q6pWqsGNR1UA6QhZRubGOYI/TBcv0sV2UEsqBNdV2JMiJhSGgqBDAbyYwx0/rdSrKqBTghAaYsAZjckEfr78Yo1BmacrS0BFgtUqsIYi0XuY9hM4nKXX3Ukh1G8sWdqdZkSksZdQAoIIINzrYkCSbySY3AFhhJ8yVc00CmoAymz73sp1TpF5iJP0GKiZj1w66GqT8RA9NOJ7mIJXmSB4Ezg2ZqrRFSutNdbEKrKsyYiZMk2EyTFvfE1LND15CdOyHpqpq0yVMlizbj3ZjAUETv+e+NP8AvChCjZhQgBLLTBZ4awJdSBAtzGOc6hnldAHNQmrcnVqOkExOraWna0KMeZFyUKFQqsNJ1TrYwSIA4gbmw/LB9k3mQO60jqMsV1LTyajVHx71dMEQmqNEbyBckyZ306r0jL5moopKaLpIrM0G0X1zYHe5v89sbdJlKjMHFJUADMQCFkDsYndyTIVfadzDH2gyVXSiBlCVvvKjC9Sq40xq4n2uoHnmV1LH3Hq0cn1PrK01/h8qumj/API2zVW8seB4GOv+xeVQ0C9KqabmNZFz2jaNvAjHEZw00rEMkMDeZKydptqiPnjp/sfkl9ZWe1NoaFaQ0fW438cYpyxj0/MiQvsL/aTpzI7w+o1nBcgcXZjYdt1GOeo0CRVW7zpJBs3xXJYiADczNsdZXpIrZh3P3YqOEQkgi4+GBIAH7Y5zMU2FMCtLgsA+5Knu0ifKqNR9zHBw3FK1X6Gms2IZrscGkQpAAYISVmTO+4iPaxw/0zNhadSqoioClogSSbrDTxPHjC7UCj6XWEIm0ktYkGbG5ESPIwXp/Zl6jESrOgMkiRDEC/uAbeL2x0tJoinTPMrWLg1NcMLniSSTvMgm9xihmepsFAZkrAbl5LTsYJAaDPJNlJthF0QKrywSO5BN25g7Hg/vjVKSlZ1BLhVDEyRBnbgWG15jBcUwXQ0WyrRrSpSZtj8SdwEQY1DyFv8Argo6fUp92WYtJADIwYC5HeBcdsAyCJnC1DLzR1JqDIxLDTttBFrzN/FsedGbVXSoFiDpa53AFoi0m8z+UYSSpOv3GTtltupq9MWB0druAoFrhiOJkwQeDY2GE819n1qDXSaSZ1MGBYgzMiJNpAAA+Rx4es0yxFTTU1GCFUgASCJaZNwN5uLY3C02QrRPolTOktuQbkES1t7j9BiKTjrBR09mud0sqE3RSKZST2lT2i1ipB1AkHkfNPqPT2pVQxLIjCCXIDGTbSo7tuYjfFlcyy6SrGoDOqqAe3eANA1RsQY/eRLz2WpVSdbulR4ImG42uQfpM7ecUjJr9PuI4k2p6aEqUBK2J1kbe0WxmKtPJkAAUaVUR8ZKgt7nVf8APGYp7VfjQnRlmiWSqtJAoBMBnMCI1EIo3MGZIi+F+qdaOsdrhIXSZNmOwIje83uBsBaXaBptmPVI0+nRKhrR+JQPne3kad5xyfUK9F2qOC8jjWt+BolJm20bY5YQTeS0pNC1Gswcs4kmQxM2N+Lnf+22CMwqNCjSo/W9yxN429t8Hr5Q6aa0wGcDUVJGsapIkcyse+G8lTvT0JfUWJOrtEwJ/lI7t/8AgdfZVZGnZrkKAWmKlRiFQsSAY1CANIiDDEgE/PA83UNRvVcKuoaisTYgaRY8W/SfGKnVKorzQHxiGE2BGmwaO7+oe5g74ndKpBX+6OrbVbtm/FwZPi5gwL3nB2uzGkvCEIZhadrBYiLzHJ8/nhtcgyUwVjWSDocqCRpuSp8ESATwIGKFGoEKgkUnjkBqkHcwpOibGSQfmYwOpmWpKTTCh2MSw1uLQbkQTFoFh5ODLkfgygRxka1TthyFEDcKv5wo/vhur0f0wPUrqqBSSB3swBLNYQu9hLDDzdOqVir1HdVYXao0Rb4U4E7krJvxfDOQpUWJ9NNSiGL1BpUtEJoU3O0DUQObmTiUuUdcYLIKtOk38PRZXaW7+57bH+VNzECd72wt/ChmnMOCxE+jSPcR5qvdVHMXO+FOsdSd5JbYwogwQNV7EX1eR+W2NMtXVqSmooeDBOiWgGeCPe8/nxlB7f8A6ZyWkUKfW30HSgWkvbTAkDUN4B3IndjMx74HV6i/qgINLpV9ID2me6TfZtxjWlk6JPq66iqgDqjhF0hvhYESunV4ANr+9Do+SpuWFIGo2gfE144YWTht2gwTxjPrFXRlbJXUMrTzTlqX3bg6dLfCQogFSAQLR229sWul/Z80dNWoTVrAWX+VQLaCeYAuQABcSL49p52nlQy01QGbMsmT7Bp5tra3jyAZbqZ9GpWqgzUqaAh2mCT9Rb9JwH2apaNhO3sF1TOK7BXVfSpkaaYBVS15G8mTu9ybG2AdRz1VdADatAYapkj4ZA4iZ34i+My1SpoBIYEBikGQ2oWkATIA3J3K2vOPcgxqHRVeDYhEckyJ1SRYAqNgSZAwzSSqtATbJuWytXMan1yrkamIg24gT9I/TFujWUVpOoU1AEkRIEXX394vPgRifns89RlRH0LEFpIGkEyEvta7bsRvEYr/AGUytVKxZYqgUm0AmxiO4yLTxgclqPZ/YMXmkG6jnHftBBWn/pkjS7d0hnttBxz2brBX0qRL2aSSCLyFFhvIn3xcXMtULmdTaj6iwFuZgXtvwMJ5ToxrkB6YDBS0n4QON+733j24wkGo7KSTeifTzrrOlxqmGVgCfBjUIk+IHGPM5m6rKQxAXtBBVV7uWAgGZkTsJNxOC9TyhWooaSp1EaV1C0kgbWBub8k+2NaHUhP3o1qsQQBqUzCgE3IBNwdWxtjpVVaOd7pgsumuiSSCFKqFmJLgiVMwSNPvYDBa2WZVLN2lSNSkC0qD4/l+tp4w29BVBnW+ibARoBEqdMSebiwv5wlTypK+ppCoZsWKjsi8n68+cOnYrVHhytSoxVLFiukhu1dV4UG+m49/1wLqWa0n0xPpJYEWDteXPtuQMVBnGoopAIeoAyltJKrBEiTckzfxbnE3MEMxZaaop3HCwLwLQCZPkD5TgL3nbC8IGSDpq7iQrkCQG51C3a24uLk+Mb06gNWxYIWAiYIHIBN7WvYwDtOBdNqGhdu4VO0odUen5MgDeI8flijnMjTdZFnaWa8ggsTM/Iafrvcwf1N8wHSswULsGKATIXtm4A3sL8QTg1PqiVkRc1T1apHqqCrLeJgDS3d5G+JzZcooD3BB2vMHY+COb8YP05jqRWOhlErLECG7hp8G8kc+22BKKeQJvQVOl0iBozR08amZDbyukwZ9zj3EDOVizsQoAPAm36j9hjMHo/U3Zeh15zkZdSilpYkBjMqiFUNr9yqW+anEPJEVqyCARq1NChSbXmNhufHONM5mG0akdiXcaNVoSnIFuBqtb+U4odH6W7u9QKKZdStyY1MBLDwL3A8/lP4YtjfE0iv/ANqNenUrD02ctEE3tBgGQRAvO9jg+YzHpWA11TZz7e4vJ3gtvGPctRSigudOomBY1DImFuxBgCBaJk4k57qI+8ZdWvdpmWIOzWkBT+EADyfMnc3SWCnw5ez1MoKLtUzDliPhQXaxmZtpuL7njmMZ1TPFwoo6vTuSqkJva5I+kCRv5xHqZpnqCzkmGC2khdv9u+58nfbFXp+Vdaeuq0mkZiZgx2g+dJJMCOMPJVTexY5wjXpnS1phmqFQAAZYA6SP6pN54XnBK3XaVMn0aZqMZHqOYJ9gD8K/Qn5Ym5t6lRViO/VKlhMAAgePf529sT8vlwWABLFoVQoJYkgmdoid+f3wfZ9szB3rER969erV0JpDNf8AEZsbsakkAXESBOLCZkU6UjvWfupnVVq3DGJ2BiI2UQLnCxp0ctQOvuduxtxqi5Rb2QfibnYTiLneoVKjaiBI2An7tbWEfCot/hxlHtrQb672e5mmC2uIbYqdri5nfc+P2x7RzeghkUbNIJkNqO0W4/y+A00DM3dImAT9L/LnHU9K6fTpTUYsfLOgAT6XJfYAD9IJxSclFCRTkxDK9Iq6RSSlBqHW7VJCqAO0Eg/hEki9yBcjF3JV6ek0qAhI7nVdJquCDAH8ltpvYE+Od6j1Z2ITSaaKZgzrbVPczTJJBMg2/v7lM2aTU2HxqQLkxINrgxGxi43iMS6Sksj9kng2zOcXU3qUUZ13YEiZncAkG3+WxRojRQpaaYIIL37rktspMklU3PnC2Y6akLWpA+kTqKN3BSDJVryR48ib7jFHqpFNhFQhaaJZQAe1YApkgwpmSeCeTAwXWEBWLTrWVd1YA2IBVQNyCIGm0SB5HkYRrP6KloEtcsyxIO4X2vfeRbbBc9mwUppSVaa+WkmWC6SxA+l7mTtgnTujLVJbMuURAAbAFtNgtMGx+ZEDfBxFWzb0LdF6I9Y1C5FOjSJDVGA0i+39R8D+2Oi6N9pstQqU0y6DTqCvUqTrIJ4X4Qtyd/piR17qpr6aVMelQp/Cn7sx/EzXxztKiTU0rYat2gW/P/CcJLjfIvf+xlJReDr/ALV9JrZTOmpSPa7iqDAJg+/I+K3H1xDzFLMmpVu/cQQ5OldILG0xO9gAebY6Xr7nMdNy1aoe6i+gm5E/h1QJKm22JX2h+0LVNBchCqsAUGoNMDkAmP5YtviXHJtJV8vsVkkvIxlsslSiNRJaIbQpmxFxMRvNwebXt5m6FBFAahUGpYipWWmZXgD0zILbEE3PGA9OzyjLllqKYaZ0xsRuDYG/gftjTqtM6PXSFLAhhG6kMsi3zvxM4aDfajSSqzbp+dpq4LZerT7tQb1+7VBgLqpXME2jxOHczToVlVoq0WaqaYUBGAY917CNUm49wNsQ8nktDi0tGrTqnbjwQdXkkQZwx06o9GtoIISrpEe8goyf7R3T8xi04vxslF+pWz+Wp1JNOoO0SE0xECJvIaQCeCBfnELIoPV1MbUoWCLk2At4vP0xr1fNaM3USZGuSAbXE/kASB/kMpTpuQWqanbTAa0AWuYjTA+fNr40Y1E0nbCrlfWdlDaFVpLAAT3R+I7Cf3N8IhGplmDKfcm0BYMAfsOL4oZ5WRiRTLKXEJJOpSWKhXVb9u0HjxgNbM06YLATVYkAKSVpzxc9xgxO3Aw1iiVLPs4RHVZBAE9rMCIkdtyCPrO2HDRRWKrUpmTJBFwRI+IwJuYk3PjCOXqqglTqBkA2UyTcNbge+NnypOlgAB3d0SWIImfeIt4/VnEFga9KvqMhyfajI9o34x5hpekrwakSfhpEjc8yP23xmCYnZoxmTFtKUwPYRT28bn88X64tHAiPaWE4zGYlP4R4bNvtA5GggkH09x88TPtCYqseSqEnySgJJ9yTOMxmDx6Qs9sB0c6UqMtjo3FjsOcX6f8AoZT+rVq95R5nzjMZiU/j+v8AYovh+n9yLlnJrGTMIxE8GEMjwZ5xZA0o7LZvSUyLH4vOPMZinLoXj2Q/tG5L3JP3YP6nGvSUBapI/kH0OmR8jzjMZikfhJvYzk75jLg3HqRHtqXFb7Vn76gv4YpdvF3vba8CcZjMTl/MiUj8LIdeqS0EkgIAJPABgfL2xR6bSU5ckgEimSLc6mE/OBE4zGYo9CLYDozltYYlhpSxuLPTA39iR9cMfbZyuaYAwLCBa0C3y9sZjMT/ANz8+Q39IHotMfwtSwvpO3Ooifythz7TsfVpibAMAPAttjMZgP8AmL6hXwCtf/Ujif7n/wAYHk1AqVyLFaFQqRaCFEEeD74zGYrLQiLXQjPSa0376Z//AKP/AIxzqOW9fUSfvAb3vrUT+VsZjMcvHuf6/wCC0vH6HuWUfw9W34m/TRGHqTkokkn7qr+yn974zGYrLTFWzKSAVDAjtX9aYJ/W+JuazDErLNxyf5UP7kn64zGYotieDoc9SUgMQC0Nci9tUXwLpVMejqgahVgGLx6bGJ+YB+gxmMxL+gf+oRVj68TaHt8g0flhLPnvH+4/tjMZiy+Im9Asn8Lf78P1G744BaBwO1jb649xmHFL/RkDUELAEkXJudzj3GYzAC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220" name="AutoShape 4" descr="data:image/jpg;base64,/9j/4AAQSkZJRgABAQAAAQABAAD/2wCEAAkGBhMSERUUEhQWFRUVGB4YGBgYGBobHRwbGhwYHxweGiAcGyYeHx0jGhoeHy8gJCcpLSwsHh8yNTMqNScrLCkBCQoKDgwOGg8PGiokHyQsKiwsLCwsLCwsLCwsLCwsLCwsLCwsLCwsLCwsLCwsLCwsLCwsLCwsLCwsLCwsLCwsLP/AABEIAMIBAwMBIgACEQEDEQH/xAAbAAADAAMBAQAAAAAAAAAAAAADBAUAAgYBB//EADwQAAIBAgUDAgMGBQMEAgMAAAECEQMhAAQSMUEFIlETYTJxgQYjQpGhsRRSYsHwM3LhBxXR8UOCJGOi/8QAGQEAAwEBAQAAAAAAAAAAAAAAAQIDAAQF/8QAMBEAAgICAgEBBwIFBQAAAAAAAAECESExAxJBURMiMmGBkfBxoQQzQsHRI0NSseH/2gAMAwEAAhEDEQA/AORo6fUYMqowUFFPwk2vY39xz88KUmYG9nYmQGg32McbyQYkYZ9RQiBaighSNYYgiDuVMMJAI5GBKRVQvEvTAuLxE3IiCJt5E4UcFSqklnRDpUhyP5QCviwvyPPvjekVUswkGZBGokE3m0HYm8RjXRUBYlWKkjUNjO8R7jnAMy5JkHTcggztIN/PA+mCAdqZRapESSkyxtN/mFA03+eNMyHpJZWkypOkdwHcGEkm4vxwRjZc9Up6QHi4UCLaGuZ3BBwM03VtL223U/KRIE7fvjIxt07TB30sukiJvPGmIsJ+l98b1KPqaSAswFcmb86iY8GPp743pU21LpE6gRKxuCSZ+nAxnT+n6jKhiCxBNoEgxqvwYvaxxtZN8jKmcVSugFGQbWYE+QIjTOAZCgy9/bCg3PkW4iDEkfI43zMLUUFhKmdSEN/LwABO9pxiM9RWiGC9xXu1ENb2FhaPE4xjbNUV1QSREC51MzjTEAbAlthsB9MJ1Mp3jSrKCzATMESLjew+mG8m49QkghUXWVnV3ae2Dv8AEwtP7Ybp5bVThWVgEDsNQkEmCqs25iO3bfAWAtESsoGpVZgb8EABZmYmbn9caLXKKi6UM9xvM6tpgwIH1EnFF8oajBSpBBk6RcCIB99gd/e+J7qF1MGDMpjuUjbTGn6cEWAwyYtHjd2xKhTcmSg3ttNp+t8TqoIaROmdUXj6Tv4nDYqByAFAgS0MQCQGJYzIFvb5YWqNAAFx4j2Htx/5wUZjOXfgqFSqGUNAmDp5ubH5fPCf8IZ1wW/ETfbt/va2NjnCGB8fLY/S++xwajXggkAy0wZB55953vjAB03ZQpBYAnUd4twI5g/r+dbIy1RNUBVIawEEAmJix2j/AAYCKSgIS/axJ0KxHtYmfESfyxTyuUC0+xRAqEFpE+w97TcW2tOEloZbO1y4WtpWmEVvGoAH3E2nnfBsxmWp1QCgNoIsYva4P+WwHoaIHpBlDBzpKkEjmCPBm+K/UTSpn0lp6YadvMbe5PjHjzSUjojBKWDj/to5qVKRkEsWm58DtkedscsmbfWVcFCGMCLKp4Bg+IxX691HVmDpJXQAF0junc34t87j3xGydQiTMCLy3JnUYm849Lhj1gkT5H7zNv45VbV8amdQILCA02JEzPiOcWxk8vVkU7VXUFAJ0yL8e2xEYj0MttB0zIuyxcj67GfrgvRswcrWV6JDlTBB5kiYi4m42nFJK9Cp+ow+YVnqlwiksLGVGqZ3W4IvxtPmMZnQlGRpV20kgs0qyk2iDBg3344MyXr2d/iqlSpSV0QiXVjsQBJgiJ+EbyYxLqZhisNOlPhB2hhf3ubX+WCsg0Vs5TpsgKsBKySdNmm0bxEML+RwRiTTpvTqMDpIYAtF94Zv1MRgWYMrrgCAJiB8JEyAL8e9/nhh6pYwUJLRpG/sSw+gMWG3GCsAYM9SbYgKD26QogEAXFvigC+4k+cFydF2aBcAhUBJMkn4ZiAT7++GDlxpBB+8ciRYCLGFB+Hgzsce0MqaasdAZkI1Nq7SoB09vkk7/wDIxgi7OzEn1NEk9uk2v7W/LGY8qMrElkpEkmSWMzP+8ftjMEB6tBTpc3kEEG2giwB/fDTUIUFViQZXce5Btbb6wcBprp1EsGAbQQPxaixsORIB8be2D1Xgs2kOylk7QRIAGpgDcADcxYkb4xhwZVqqUkOhGpgMO0gMIEajIJMEmd784QqIFbUj+QxhoWNmEmbkEXHMYQrMfUD0gxB51TcRMGBAJt5/LDoyutGao2lh40xtsTOxANh4wDAaNHt1IwUMYJnTy14I2EAmPa3ivm84C+g21Roc7w+mJgERuwNjcmLxiKmeIp6QqBYAJ/mj/ceR45/RmlQiRpJbV3EtBaYOxMwAT/6nGaNYTI5oByCilyS0rcSoY6rEz+L6Hzhmjn19MhPTW5kOCVERBiYJtE++18bADWFonuQFgsKZIE+BIIYkAE+IFpm16pjuDVPUJYny0kQRESJt73wNjaNM7lSzBpYyB8IkaRIAEjgBbzzhnIIAZgAkRIMg3HbtMmIvAsflj3KZhxTSfgMm2osJ7QNwASV88HG1TNim2oL8agAsCREEOlmkCQPf88EApmE+8kot+0FmgWABJjbzMb49TLA02D6h6ZgOIYCFnTbcyN//AHjKhWqSplY2BBsxBmbSZgbDaPEYCpATuUFSJBEAhht7nc8+PlggK/TDqFNqcoVkkzYQRAqHTsRN72gQIvEXMqG7l19x1KGI1Az+IXif7YaphCyMGOmNIg6WA7j5tb3O/tgHT6UXMmCWWe3SbXneRIsPpgVWQm9TL0XWUIDFQSAh1CFMqDpAMta3t7nEJkIGzSP0i3/nFuuq6UcHeVI1XJBuY02FxE732OA18vqY1HUhTcKIBjgG5gaQIJnDIUmUqfNjfn/jAyp3C/leI/wYM8QTeDAmDAP97AwMaU5DgGEvEtNvnYkbDicExa6nmjUNNXtFiC3cYs2oQSrf7vnh2maSnsEFu4HeItpnknexgfOcSstmCjh1IFjBABBMlfhuASCbHBctSqBpI3YnaBEn4fAkHbxictDR2drlJZUEnckwY2VoAjnkxh7O1tVOkTYqBJ/pWbHzcYV6Q4eolMQpKOPkSLf+/n4wT7ZUhRpogaSKTD2mw/dseVN3NROxNI4bqskGoQyuWBueDcECNoHvgOXptUGlQDvtANgTJG0YNSYES7GdQ9vkZni9sWkdqNPVCqTYHTCye3fkgr4BvPnHqXWDkWTn3rOq6ubbC9lgnaLbH3wVdLKukEkSGEmbxeIsOY+WPc501NiGFTRMgi5kb8QRz9cLdMR4Y6GKr2k6dQ5N5sTz8hhhQzdS0VgFYlbgFwLhjMMRuNrEDbYYLnmpvtqBA06TcwGgR+/5+2PBkFqaVI7RMMObe53LEX48GMAr5Dvga1dTcMSYJJtIkEfDf3xsGGKlGBqLKpYHVZiwiAOIE+frN8EGXXSyOYidBbUJ1BSBAkQYHznfGlDI+odJeCBIJ+G02n8MkciObC+HgoqEsxCrpkQgJ7b92kQDoG4+Vpxm6DRPo+pSZnsIULIO4gAxNto3vh+v3UjUlfiCyQA2kfCSbE2EzG2AZ6iCgOpCIgiStgFvczqk+DO4thfKUWdHDF9BKywEgAbmTaZPmBHjG+Zh89OzNTuUsQQIIUwYET8PMTjMCoZOrpEVbcR6n9rD5cYzGtGoTrZ6GuNLJq7VWOBYrECYkn88EodQ16AygKiwSAQe0GDaPlHNpncb5erSdH7JNgDMMQGnbe8QYAgWwxl8p6gHpD0kZdLKTJaIJ3gkFvyAPE4OACYeI0K2lwxMzuGFx8hG5NzM41zFerTjaxBO0Rf84BwxlaLBu491MHkkQB4E7xvtfAvTBFVz8djG8yQO2+4P742jAFpJK6WgFZM20tcQN/8APGKyZBxTaq1TupldS/E/eAJsb34wnkqVJJ1KVBWxlQZvETIiRc/PBkponcBqXTYaVMHgy28sPG38oxmY9p5mlDEWCgemhLGDedrFrc6R+WEiQjLJMRYSGBYMdrixIm/EHkY2pUANDMjaGb4hFzI+GPAIkTvN7RjatQBLMqkiTI+sSLTtJvzPAwDDFLOk0RSRNT6xoYXYWIIAAvO/nG2cZ/TWodDFnJN1I1iJMR4gTO84D6tMJqQCY3uSTGpfiF42n2x7lso1X1CQI0tHxQG7SZ0iJiRtuAeMbCCDfMFmOlQpYbRrjiRJ3NxP/jGuWqaX++LEAiNMEgwADJHAk/QTjQVPSq+CpEQSbiNp5BvB+XGN2qBqodiSC2qo2kRM+3J5Ft/nhqAGraSzFh6ZXVZhAJi2wgA39pI8yFszmWOkuCBYAzf+mBuNvrjRaqOCRqILGBp2XgjjxI32vfGz0wRAaZiSBtyfnYTvzGAjAfWKvqUi/aZHnm4sZ5xpmhqJm7DduZAIi/H+WwxRol+2Tp+PtWfmT8thtuNseeqqSCC7HebGNwbzciL/AOEmFcuQVgaVKgkseZsONwJI+WB5lpADTJldR2kG524EC8n9Ma165dySygMb2AHiO0AWHtjKqQyppnSTI5Pz+n0tjAGabrTBCMJEMAygm0H3B59sVOjUJAi0d3nc/wBhOJNAMStMAd0cCbmx1bmNo/8AGOu6UdKmVGmfq2m5Hssx+2OfmlSLcUbYzTyLoAwMM62/mCmSJ8FgD9PnhT7ZOatOgSbmmQwkbhgOfcbY6ClmyyBQTrchnViqqCw2JIJPaPYbb44/qk1ahuJEmDa8EnTv7mPAxx8XvclvwdPJGoEqjVaAI7SdGqJ2AJmLGwJ/ecb0WDfiL2IUHUSsGZ8E3J287YyvkxCmkpPcTAuIG1omCJ3xvnKCLpiFVgDH4iDO1o7dPzuPp6JxDWSdbkkkKjFU7tPdPdyQIuY8/k96y/drTAQKCzESSZBEGCZIFhG/5YjGvL0tL6QFjcgKwPdsCY5w5U7SpYghm1BlBGmZmJB3aDPtgUEXztdyGJDLrJCsQAJBBuY3BnnY4SWkSq/DdxPn8RI9wIufliw4DBgWU3u8EEzF+4CSS3mwncRgVahTABGliCNvmYErHEbfnhkBij5grVa0KTBjYqbWEcDjzGKVHVT9TSx+8BgrMgORIBBuGQsI+eJtamoDMCLEdpE7eJJET+kXwT1CqinLELdSLMAd+bDnGaCq8jS58ObMtIMoTuEqVBibzBsCQL8cYyrmNARdRUqdTQkDuWCy/ntafaBgL9NZYZiukqbXJsATq5Bk7kAb3xvTzHp09oVtSEzBI7RYcQOSPxDG/QB6emH8NSmR5tuN/MieZvjMO5Tr1SlTREzKhQosaMwSASJKmYJN8eYW5en59g4J2SyVUkMv+nJYC4AkLO5mLC88C+NqpqKVQqAQttAubEw0MbkGPcXxp0+qZO5aNMk3kbG9tIifyvglesEphvjF5A1GHjSS3E7be2+H8ihaToyqqTYN22DGBcFpg3O3jycMUqc1B6aqAAG7yCBbiZHxBuIsPFk6ecpPUTUv3cxqJmFHPavxTeR5GD5zLuzGqKhaCREMNBEjugC5+V7+DgBNamULMGqMFopqEoZgSSSo3IBbjz7HGdUdPU0agQrTJIknTebEiTt45AthfKZhNcVC0IFOkkixI1rYH8MifInGzJSL+pRcipqIAYDTYkCDuYUAyRc+N8bybwDoM92ps3aDpAMFd9W0QYm0Cb4xajlWbuUjSAACe64BfcghSY9yCOcPmvohnJb4gSIhjwNAhhBmTMbHxjbJSfWAm9PUOe+kQ1ufhLC4E++A2Yh9Pr6ah0i0QQQYkzJI/p/fDqVmqIokRs2kQQZkTwxkmGud74DmFIM2JVrE3+Ik3MDfgnHq1YaKmubkwbkydMwff2MThmAJXqOjfCTaPxdoItqO8z78iMDz2VqUwAzCGGsgk3IFpiRzbz+eDUTUBClDA7iskg6YJk6rCFJni/tgL1VYsi3H17VJmB3X/wCNpvjIzF6NA6ZMzEgAkHeLn5A7YboUG1BUAGsiTtvYfS++AVs7AAbVrFg87aQI+Yi0WjfHhu0lonmxj9dv8vjWYoZWlTQhWdtBaDYFiLAleD8v+MQ8wgLNGpgZg886Z8bD6YvrTWmy6lLkAj4tJk7kWPw+ZMYl5pl1kPKkEyBt27ERcmScKmFoR0kKCVYwd7wY/UHAWHcSGvvJPGmefawHv+TtXqDhAbFS3MkkDzewmdom+EhRLMsiNR32mZuNhv8AIfLDWAtdEpUSyaA3qjc20jjYidvfzjowo0IgJUk3PtJ/c4kfZXJqzHQCCAFWdySOY2MY6HqXTykVFB9MoAG4k/zRdfbHFytOVHXxYRuaakIGJVSb25vyDOwEfPHO066jNlWXUDVWHmIvO3iN/wB/NXK2WrVJOhI0nTCmR3QSLwRGOXcF2ZjUKwNVhcneFFp8Sf1wnDHLG5ZYQX1zTcrpHpzYKxuZ3BgxAnxucM0mRghaXNKW1ASADpMsOYMgj6+Mb57L1GrOFDsDVcMFViAA1mMCIgzF9sL59RS7YZQNybG4tK7gbyJ2bHWnaOZ4FBWSxqAkXuIk7eB4/vjDVKHUg1JEXIJWYJ/U8e+04qt05nXWKXpAEAu/YrACNmME8kLjZcmpDPT0OBexJInmCNWmZ2kjB7oXqyJnHek40tKldUAggahMT7T++KWWy9OsAzNFrFUsCJnWBERvIwxlcj61NlZVGkTZoIaQedxEAx4HN8RVU0TqVrMJWNjBgz7b4ZO8A0UaqKHNFVLKFBm0nVJIubyfywfp+WFaslOmVQkdz7aReSbGfEEWuPfEusKt3RipgyOALARGxvb/ACXch1NmvVQh1uKlMlC0wBI0kXnciIxmYpdaR8lV9PUHVhqpmwWD23Gxgib2HHOJ+UoUSS1VmEUw2kfEXEqNPH4Zn9RhR8uWY1GZwpQ6CzajIO8RZZtxhyjkZFMkrpJYBb9xSbDz8W3z8RgMZEByJ7WIHEqSf0xmOlRhA+4dvdWIB+gP5+84zDWLRMo5YAgqxS92Jm1tW3zNryMGpF1CBoCa9cERMg9wsNQIFp2wzQytOnTkwS0XI+G5QkFiJIJmRYaZxpVdA23aYGqSQYBssC24mI8TBxrNRsMgqoSi6hrAYwYUEm6CLWgxfAa1clzDuApMEGYWO0GIveJtucZnCgHqLVfU2oaTAIMiSYNlOogfXjGVdWmFCgmxuGM7bja8H3wUBi+aChpAAIABAkD3HyPsecM0qzl9KorF4syqZuSNMgabACx4OIoqlSQ15O+4Nt/OLGQphiunT3WJJIMGxnTMC/iTjPRkMZltcgIASxGnwsAi89wUAxPv9TZTrR1gOZgiLaQVEiAV/mQxfaflgK0grMxmCCwV2+YAMcix+eGOnor+m0Q4BSpIJB3FwBaBx4iLjCvQyNsuAzQp0AaSOyZ1T3NBI7TMCfcYQzUBxFRiUbYQCpkfDe17g3w6aZ0jWQ3psFA1gEkfDeZ0tJIYfphCtlprs2j0xMlAVUg8FYJPxR+fHARjfP03YQHDAwoYtJUgyQ0dxP8AuF9xifV1MxcAsGieOY5k/wCG2KVXKjU6CSwM3Mk6J+t1Yn5jDWY6Q60ixB0lQxVVVSBzPaBAttvfkYylRmifSrrOgt2sJIKwYmwBI3Yc8XN8NDOj1mmmoXSFKGRaTMxzq/lG3GA5fIagGpM3ctxBJ3Aa5EQZkb84qZDpgWpqcVBTQk600yCJ0m8TeLxbCyklsKTehillUT75iCxCwBa8wREdoEmx3AxA6h0t2PYBDSQSZ23n9o+XnHX9KWrLOYIIcEzqudUAg8EkC07H3xLy3R2zDqVM1AYJEDe4IBtsL+fzxKHJTdlJRtKjjctQ1uoY7MAQRIAuWt7C/wA/1FWzBZ2IkDYC9lGw+Vh+WO3619lHy7Vq1QB6ZDNabF2AuLGNJNx+mOd/7WKxmmjqALkLrX5zIMn3nxOHXLF5EcGsHUfYhFLpoWFhZn8ifzBxV6pXq0qdWIZahaFlgVmYPj5f2xA6NRKMtNdjEhgVYiLbEjfFjMVPvFSosBQDF7hoiP8A7ePOOPkfvHVxrBR6f1EUaaOUeprUFvxGebEyQR/l8chTarLaV9NQS0ds79sNpGiAReJ+eOr650hKiKgqNSLNBB8mT5mAR+u2Ecq9GtR9KpoAWQzA8rMaY3k/Ic4lCSWRnGzm/tBmm9QqHeNQIlnFmWfNxeCfpij0zotZBTrVgopEE90NI3giCIJIEm8H2w91PoDgq7ENRKhSpAkEKQpBnkBfYmZBnAM10urUQJS9RaZUlQxa9wYANiLQIn++OhcypJEvZ5tkh8rWzFQIqs1RJiLW1XnUe3xp2wBukVqDH1GFFgZEmZ/mCgb/AKDjFb7N5yurvrpuAiyZDSINgAbkna0/pi9Vyhz/AKSwoFOZJAJk/hAmALTfDS5nGXV6FXHavyc3TURqVw6naJgNbkwAdt4P74QztUmQ1NVF4VtIsGlgJFj+U23xb6tksxl6mhQr6hIc2UC/uYjaSYvsTGFKrh/9RanaYWsq9xKgKZttqsFHkDfFITe9oWUfBJoqXpPYBjePJ2OiLHfVfgY0o59lIWT22JI2FyApiQJO074o5npNb0poN6in4iCBHPz4HviLMOR8RLRAm/M+fn4+mLxkmSaaLOXzhKO+gKSOw6ILM3bOq8QBqAPk/PGFhXy9JwBrSpHprvE3C/lP1wGjVaHQsVEgm5N/5j/URYSbD3w+nTxRgCxqDUDESARaPJH5A33sj3gdfMM+VVTBalPuAf74zG2XdQoGlx7KUIF+Jk/rjMLcvmGkc/V1EazsBCo25ExYbWFgRtBwYIwQMhYEE6READUY0mTJubnxjVs0pp6UIlTaIQkEkgkzYaQPFz9ceu/qGGVldfiQMYgKLgyZMk+N8dBE2p5cGoPVF7d5jjcci+21sEzhFIAKyGRDATquObREGJEbEYHXyoKMusgCSZi0HZbm/JA3j2svq0KNnMGSJ2O1ztAEj588AIMnukQe7Usge4E3tHttbxg+WzRpBpLCSNSxM+CSeCcJ085BiNJne1xffwf+frRSAkqGZtjIk2H4SQIg3tOCwILrdyrwAg0oWJ1fFtKhpA9ljaMeV0Uag2tjcgkQb2B3HdbaDzhfLaFDGS5hdJCsJMmUcmAqskmfYe4DH8cj1GCkL6gkMwaFJgmY3BAsbf2wjGQfSSnaq9oAWQQyGALzG/vb+ymbzVQMfWLMYABKiCPxapFwRI5x5/GNQqKFUuTF1Opag4A82JER4tIxfr9NpknQXRgNTUVaCCQO1gJCmdvrO+JSl1HSsl1cwUNOsoMaYiBMiVbjcqRJ9zON6kU3LvUKhjIUdzkHSe4TZQQIEj284tZPJVfTJdEBpNqRWFoaBqOos0gqNonUNoxIz2dpJVYa1ZmGk6aSuxFpUmAs2uL/AE2winbpDVQrnc8AAxdijAAFFBSTvKkgqbbH3id8LZjNlaQ75R+AJVtKiSbgi8W8zOHs7m0pLBy7Q4I7hpXTIMEKFWZE2uN78ZlqaMCKVGm9J9MiagZWmIMsY3+MW/bBvGv+gD3SQ4pEU4JHcwInucDSIB30wSP6vMjDf2aFdGFQUrGxJ2tsTxvb38YvZHoOVpuWALVWIJhuwNAMXgE+8YmdW+2uuslKmPTCsQxJkyJiR5kQDjlc3NtRRZKkrKXT5zB0ZjSbiRwQL3m2/wCwxb6rmBQT06dMPqmApA45mB8sS8tnUdBTYuzN3Wi/uI2MgYVqV6tD7zNVaKtcKmpjAHtqMk+AP2xzbdFDnep5WsgWuAIBAse5NR/FxzfDeZrN6ylm5mQBtbg2PGKmVzIzVJy5hXMwP6T26rewkY16v0tjUpFUBMM0XFgoBB4glpnxi7n4YEvKDZzPs1RYAZgmqSpA0yeCDiP02vSps9QCnSqljBjs+R4vHFxMThCqWZ2YaqiAkkB+4CwMaT/NbSRNgcQuo1qh7dNT01MC17b8Ec++GhxdjSnR9LfLZqpQUj0SwgDSS03tYgQDtvb3xIqfaTqFGVq5IkRBKmbc7SMQOkZGpQGsVXUQrmCCFuDpYavcAgXvin1L/qJmstU0q3qJA0vUUEMrXkEfl8wcIuLNJJ/dAcsW8BT9scoI1qys6BiCAwEzY7zYCfnh/JdYyYcmmFTUP/jaB9QbA/I4F0f7a0s5UFOvkKdR99VMIY9zIH7nB+s9EyVWoVWpUoMAToYQpPvpAeJPDHjCyhFPq7X7mjNvJ71HIUa9NgKjGw065YAjgACQOTf3xz5+z+ZEhai1Fm4NxIudPI/9Y3qdDzeXUNo9WmDMUYjxqYkmobXgRhAfaDMJTao7CA601kEGTq1bnVAA/UfLFYRkl7jTA3HyVstk6lMExoYjTpCtCzNxAKzpkRzMnCmb6eagIq9hMRUTTJjg9oBB3mR9cUMv9os0EZgaSLY09R+LVG+5BuBcc4Plft3VJWkTSNVvwwSLwBeOd8btybo1R0SqfR11IDXsbtMGQdwIaxiQInjA8/mXcqwUdhe5HabWGkiDKwNuMZn/ALROavpGggebxBnkQNP64ZpfahaI+9oJSLcFjxaVAuQfEEWOH7cmHV/YDUdCjZtFgaGawuKZvYf/AKzjMWst/wBR8ppGqmgPP3U/2xmD25P+LEqPqcb01XqIFqKKlNRAuFZfk2/0uDe3OHz01RVkMAhIYqw7T4WxJ9oIAF98aLmFBhEJeRrLFY4uPF4McR9RrWcorMyqZEgxq1SBGo6hB8mL3x2ZsgKZvI+n4gydaElbz2+LMIkxud8Ey9GmUAGoybjTJgASy3vcRvA5x5SZ0f1J0EWKp2wSAfGnTF7cRPnFmqxIFSkil3GoLpVbXkrb4okFZ8kDwHJoKSZC9EOxdlIS4JE3Ai0G8jex9sV6WaqU0rH1PUAZZf8AEVKCAtp1REg7e+BnMaFAqlNRlgNIWL2kAAkk8Yo5ShTenNQGGMlWAWfewABvbEuSarKKQi7IK5Ehm0A1AAARABIOzECJn6xfxhcMtNyGptEf7bEzwPpvjpK+WKIfS1AFgBCiQCLwNI8+0ewwx0X7OPVIDWO8MRpECC2kEjmYnefOE9uqyH2TEelLVViNNJcukyQt2Xysme75x88Gy9V6ilp9OjMwo0lgATCkQdNiSxiYsAMdRW+zVBQPVzaU0nXGoST7lvHEQOMeVs102iAVqGrU0wsy1t+0REWmYk+cQfInlIeqOdy1V8xDU1ZxJR6bGzKwIOlgQAdJkGLWO9z5lOh/wWY9TSTT2kkHfY7Wibyf/OLHW/tHXURQy1NaY7lqErHAkTAX/wB74h1Fq5lyr1K1RpllRYi2zOQFAjyPEe5TlXhI1K/mdp1FkzGX0DT3gqbA/wCRE/TEHpvRaNEgIrVWgrxbxEGwm9/74QzWVpZdCuZrEDcUcuSW4szmwM7xt4GE899p3p0Cen6KNOwqQCa3iWZiSQbQw/TCR45vEXj9hnOK2dAwq0KTDM1KOWWoL+oQzkzuqiZJAG8R74gDrPTUculB8zVPxMzFV9yEmTbjfHNPNem9QtqdYJJMm5uZNypkb7H2OF8vlwpVnv3CwF7Hf5WAHmfbHRHgS2yUuRs7Wr9uGVg5RAihV0KtgziZsLQAfiM+MT/tL9oKApoMuJee5mpqQLbDUpvMHCfV6OslY0s51yBZibhT/WEKiZ31A3IwlmEanQCsgPqDUSZlYtM8FoFvYecaPFDDC5yyi39k+oUz+Op6rMNQIQUze1xfa2PpfU0IpNUEWpmRaw4P7fTHyT/p8mrOKpuCCT7QQZ+ePrPUsoMwXpAlUQAG/wARNxPt/wA45/4iPvD8csI+G5dGvBKn8jf3xV6P0TMZoGpqJpodix7ojYTh77W/Zg5RjoqeoriG/pnaRPtY/PE/pGbqUqT950fCqwbuR/bf8px2OXaFxJJVL3hz7Q52hK+idLEt6sSVsYHbMbf5tip0+g9fLH0VlQs6dUMIJukgiDyrWMRvjlKVHURTF3YwDwZtcb+fH1nHRdH6g1Jnam5WmOxbAyFOmw1C5ILe3m+Enx9YpIaM7bsF0g5mnVUpl4O0jt8SWtoNhsAMA631c1K5OuVJ72a4YiQbciNjM7xj3OV31VEoCFFmXebnfYgACd533wEU6VSQHBOgvI1dsASIgN5ECdrYdRV9mhXJ1SNunZlwrNRrPRvGksWpk+CTJG/M7G9sUKfWKrBUzOVSsBDazA0kxyTp2jc3xM6TlkKqtRwy6i6aG+InSCIMNqtsRz9cVeppUfVopFZOqAViyqoG9zaSPl8sK4xbCm0i5nmp5pPu3p0KoERfTEg3I7QZgTsBIGOZ6h0zNLXmqghYdnB7QbnUGXafBEHniMzGX0MzFTLaGA1QIKkksBeJOkzvtjXJ9Wq5RqnpuzIGC6WOpTqEgBT7fvthIwccR/PqM2nliddVIDozaapv2lm0g3EkgkSON7Y6CgMsdRrf6bA1CDuqsWgLGwv9YwlOXqVVgmlWVQxQiUuJIDR2nu5jfBs5lczTQhFmnpgMjhl09uohgYUwOY2PMYDd0tBWMkJui02Oqm0IfhlahMe50jHuCHpBa+oGbyXg38yTf6nGY6r+ZCvkG/hAzFmUaCwLPsqjkK090nYX24vg9bK0lRiXIE6S2ljtMyYHix9gcV8p9njm3Rss5RQCJKFVWIuoMrcWid78nFJ26flnKp/+VmCbk3EkzFrQPf8APEZc/pd+g6gckMpVKv6JDKTBOgRfTBBNhK3tcRBExjouk9Mp6FqZgqHRbHeBeDa1lB9sFzWfqadM003nSAYnieW8XAF52xyXWs2SpWmQFJHqQSdzAlo7z5IsNgNyZpz5caHajDJ0P/dckrMy09VRrhmlQ3A0s1vp78xiP1DrDatTBqWr4VUghgf6uTeLHE7I5BmNR1r+miG7GR8oA3sIscPZnqxpKPTCuSA5qMqiTt2oIEjYky0fPFFxqLxkTu3vBV1VEpA1GIqONS0w8M11AgEgEzFpttuSMCzXUKpq6QHKrEyAF1BZPcxMn/aAcQ891J2rOyu7AiRBmO2beB8j+eKnQ8h62mtVYiiiaXkm7AEALPJDSTxf2wr4lFdpDd28IzLZepVBqVR6YQwzODcW7W1G534mPpgGe6pTR/uqJLOf9UzJJ4UXA5jf2jFTKU3rPVDFKdGgBBY9lPTtaZNhtuZGAfxAodvT0+KWbMVInt30Lsi3+Zm2MsvX08fUz0FpLoTVn5EszpTB+80nTKkEnShKrveJ84zq3VnqBRrVKbGyUwQAigyzX1EgiCW/lgRiU2Sb1jLsoYaw8kk/GSGJ2iG7vb3xnUUJ9RoI1gIoFz6dmPO5sOLk+ZweibTYLEWpmtVCKwW8KHYAARyTYEi/zwSlT9Io4KPM9sSCJgg/0nYzEW9sIUaRawEkmQI8i82ni3vhz/tWkSxHcCEAMiRG/tfceRjp1gjscNOnQejcNTaQ+kQSrSBr3khTJPuI84VTL+nWKMyKksCxQMx0nuB1AwQCPn2nA6lCpVYIZCqTc9wFrjULEk2j3MYo9Yyq6AXUGsApKtuYhQTzdY3g2H1m2k6Y6WLGejGhWrs9SpoAOoD+YmIFxaBAMfy4B1vrFL06lNSWYkgE7kTaPYYL9nlyor662lFiVVnLAuPM8wPi2vHGB/bnq+Xrej6SqrgEkrbc2Bi07n2xGv8AUSplL9yxT/p7V051Cf5WB/LH0Cv11EpkCS8w9iCrX3+XjHE/ZTomt6TqxFRmJEGQsapJ8k47rqmUrq1SoKauNMhVNzoW9iN+bePOJ8/WU8jcVpHH9azFQLQcFGGvUfI0yRqEbXJOK/2mp+o1BdKkvcGmZ7tgSDtx8/aLw6uYommbwSwDGCRfcH8oi2L3QMzDVBSfLlaoAVGZliBHbqjc3gHAa6U14sd5wyLX+yjUTU0BvUUaVkiAzAdxO1lY/kL4mUM0HJppcIjJTAG4ESdplrn8sV+p5XMklXDoZhAzG5tckA6tW0iLj5DCoyKU6LEn71k0i203YAQD8N5N4nxi8ZYy7ZFxzgTzWUzOlWK1JRpG8iw2ttFpHg+ME6fSdnhka8AMBOkC2hgOCCQeZgzhf+AnSacswM/CGJJ2BXwduRe+CZ3LtTpimGmAWYr8KwW7BBtBk33MeMVfoJrJ7mcnWZmmlpADQQDFze4kSbD64ayTaaf3ZfSASBINuZBkfCdhEHzvgWRRXQ6ibr2sZEHa7CJtfcx+mFsySRoPx6VZWm08yxi3OomAY8nBecM2tDlOXp6nHp+m8wJkiGgRv78cmwwWp3Glpg0lMm0kmnFjOxIIWIB+dsX8qtA0Geq7aggMLbYypBN4nzuDfczyP2elnrarLpuJJABYAkxeRe82v4xzp9rfoVeGkF6lmv4dEKlGeur628XIgRaANp+mJvScwEaRUamvIUwCCL22IGLuby2tENNRC1XDBtiJGqxGwkD2twcSstl6ZISmV1CzNpYyfYXjxIg4tGurJyuyovX6gEaKFSPxemL/AJED684zCT5SmCR/FVzc3pgaf/rqqTjMJ7OPp+w3d+p1Gf65WZFo0wEpraEU34AJsD+YxOSkyxMAzZRpk8bm374g5zP1tRRjB3ufI/CRYb8ck3x7TqoQQxbVoZgOC7EQTztpMReAOcCHBSNLkt4KVTO1yhKsGKNLqIupF+zdgCZMjgXsDhTL5I5juqHQkmbiYEdpO4UD9eJwHLUHJWrVqOlMRLgxLgWj3/a+KOe6kxpqyEGKpAgxKqxAJ8gsbn/bh66uoi7yyd1DPE1PSVAtKmw0ITYL5sdyLkna98KVMvrOoaENwVJAEybpfbiPa0zAZqZUtUdaYIBH8xIXTYgkyI9yYtix0votZ6bM7IKZBmowKqCeVLDut4Ht74e4wQlOTJ/Tfs8WIBDLuSWBC6QJJFtgBc82jHUZ7L0KXopVJSkgAWiJLMTJ1VSJ0zubSZ4iwldMjRqeiwq13Al3EETcDTJGx1X/AKbY5bqK1SpdmZyCSznwYuTudwDbcfLEalyO7wUxBfMu9Sz5qLpK6fTutJQIaiYDQs6SR5JuJM9t4xzFSFo0wjL6hXULkxFidiPcfthfK9SbRIjXTdCh032bVxfVAkc82xTRlp+pVZVBIOidQAIBUwDIGomYixMTh4x6IDfYZzCOiJRBBNRTrMjZSy6RwY0meLfnFzGf1MQA0DsRbGF4EC34RI5+mHnp1CKYRSv3aqztJjXLkDabPwJtguX6NUparS7QdTHQCLQDqA0gc8nYxJBCajvZmnICKVOk2l1OsgkiSAvtqUSY8kH8t2cpWe+mnTRmOnVOvfeC5KKtpJI/XBsnkqtVmqVKqpTW7sKg0gCJuCZLHiSf3C/UPtRJ9KgkqDJJ3YDYR/L/AEzfkE4S5Swh6S2H63n0op6NNnrVGgavnBOgLAvYFvy5xHySEZhm2CqQRMhjMHfjf6AfQObz5RdJ1OWB9RgwHcdxqAYQLD88Xeh5B3paRTYs/wAAgFoAsZsIA2LADYmRElpQjkC96Rz/AFfppFVyY0sSwJgKATMTtba1/wBsb0Ps3VrkMiuwJ30wNhJliLTzGOpz+SoZeoGzDKW0x6dIhqhIsJe+k8HTfC/Vq9dgQSmRoFQYdj6jWEyL1W5iw2HvhVytpV+f5M4JDf2T6PVUGnTq0+1pYpfQ0WBP+b+846jLtmDqf1FLrqAAAvxbYX/THD/ZMJSdhQerU1ISTZEsYMi5Eby0Y7HoBSpU00zcEO7AmJaTAH0uTyccn8Rdl+PQJum5bMUXXRFQSxMGNYvJAsTOPlNaaZKGZ2N9iDcxjser9RrLna2mqVVCZ0nYIOQYBuQJ2xNzfXq2phIqANpanVVagBOxXUC2kwREiDztjq4FKP1I8lMB0XrlZJ++cUxuGhhfiHtOOi/7wM0aKrTVQqmSShINvPyPvfEnJdRo1KFYNQVdMMDSlC30YsJ03tEx5wT7P5XLPUU0y5YSAtZZ7iZBBQ2MDn3+WDyRi7bWjRbVIr1vR1gL2MhYFSh0kgAGdLsNjEkc2jEpemlVY3dCdJ0hWVRIPdYRfgj6XwevkMxTJFMJvDBGkgkydUEtsLCABv8AKLXdstV1LJ3hu4XKghTtNo4i+GhFtYYJNJ5Rt1B4IlmeZQBgiwkg9gAN4naIxr09QtIM4BMxDGCQCRE7BSytb+g7b4ebqtHMACtT0D8L0z8J/qQnuE3tEcecDz+Q1IrKTUQEdyCR8tMgrAAs3k+cUvw8CV5QJuvGmxNMBNRM3YsxMAyb2EmygbbHD+V0mm5chHrBQ5AbTyVJgQJUkzYcnEKj0pnzGmVC6Q5drAJA7j85AjzbD/XIYCxNOmAsSFPdYPEmbJ4MAicaUU6SDFtZYx1NnRVQKQCzrFmJkRqU2Fxz/gQo0igsoDMBqiDEzCj2Ju1/0matQL/DozQCbXNiVCmWAXkCAJ3xHrKKW9RSoAkEEkEiYF5W8RxY+MHjWATeTd6kEjVEHZS0DzEGN8ZhF6Gokhlv50n9YxmL0SseWmiGSYuvYRqVxEsJAmwPy3xv07Les8oSKa3qVIAHsogTsP1vgtLLippDKCkgdi3aSDCaTax7yZgfQYvJ0eqaAUlaKfiIBARdyqAXMGBJ+Ikkm1+efJ1wVjGzm+ot6j00VSaOoBfkbHtncEEk/ti/R6RpoMK5CKwsi3KIhJkD3i52MTc41SpTo0tVH7uo4/1akGppt3AXCmON/Jwg+dU7E1nEBnYwPh7jpJkzsSTe4xJtzxHQ6qOx7MdRp5f0qdKmB6g3chjwA3Kai43INh740q1/VK1KrCoEBdiXLQBtAmVkwI2vEXx5lqi1aqatL3BGkCKaqL8gwLGPO/jCvWl7NOs6201HG0IoIprY7/jKjyPGGUVryBs0y3U1AqGp3MXOqQGte63gkDbj+0nP1oVgRaCbRySREGBxMbRB2xtRyupPCgkltJJ02B8QLQPmcMvkdLkPoBdFaHAHxGVsNhAtEWI8xjoSSJN2D6VmvuNTxAY23nSKYBHMrqZjhrI1YemdTBYDOtrA2E6jPA227t8By+R7V0CdCnWxaEVmJML+Ha0fLfB+oZrLqq6qfqEgIX1EBSpuLQTAHgYlJZHTwK9Q6pWqsGNR1UA6QhZRubGOYI/TBcv0sV2UEsqBNdV2JMiJhSGgqBDAbyYwx0/rdSrKqBTghAaYsAZjckEfr78Yo1BmacrS0BFgtUqsIYi0XuY9hM4nKXX3Ukh1G8sWdqdZkSksZdQAoIIINzrYkCSbySY3AFhhJ8yVc00CmoAymz73sp1TpF5iJP0GKiZj1w66GqT8RA9NOJ7mIJXmSB4Ezg2ZqrRFSutNdbEKrKsyYiZMk2EyTFvfE1LND15CdOyHpqpq0yVMlizbj3ZjAUETv+e+NP8AvChCjZhQgBLLTBZ4awJdSBAtzGOc6hnldAHNQmrcnVqOkExOraWna0KMeZFyUKFQqsNJ1TrYwSIA4gbmw/LB9k3mQO60jqMsV1LTyajVHx71dMEQmqNEbyBckyZ306r0jL5moopKaLpIrM0G0X1zYHe5v89sbdJlKjMHFJUADMQCFkDsYndyTIVfadzDH2gyVXSiBlCVvvKjC9Sq40xq4n2uoHnmV1LH3Hq0cn1PrK01/h8qumj/API2zVW8seB4GOv+xeVQ0C9KqabmNZFz2jaNvAjHEZw00rEMkMDeZKydptqiPnjp/sfkl9ZWe1NoaFaQ0fW438cYpyxj0/MiQvsL/aTpzI7w+o1nBcgcXZjYdt1GOeo0CRVW7zpJBs3xXJYiADczNsdZXpIrZh3P3YqOEQkgi4+GBIAH7Y5zMU2FMCtLgsA+5Knu0ifKqNR9zHBw3FK1X6Gms2IZrscGkQpAAYISVmTO+4iPaxw/0zNhadSqoioClogSSbrDTxPHjC7UCj6XWEIm0ktYkGbG5ESPIwXp/Zl6jESrOgMkiRDEC/uAbeL2x0tJoinTPMrWLg1NcMLniSSTvMgm9xihmepsFAZkrAbl5LTsYJAaDPJNlJthF0QKrywSO5BN25g7Hg/vjVKSlZ1BLhVDEyRBnbgWG15jBcUwXQ0WyrRrSpSZtj8SdwEQY1DyFv8Argo6fUp92WYtJADIwYC5HeBcdsAyCJnC1DLzR1JqDIxLDTttBFrzN/FsedGbVXSoFiDpa53AFoi0m8z+UYSSpOv3GTtltupq9MWB0druAoFrhiOJkwQeDY2GE819n1qDXSaSZ1MGBYgzMiJNpAAA+Rx4es0yxFTTU1GCFUgASCJaZNwN5uLY3C02QrRPolTOktuQbkES1t7j9BiKTjrBR09mud0sqE3RSKZST2lT2i1ipB1AkHkfNPqPT2pVQxLIjCCXIDGTbSo7tuYjfFlcyy6SrGoDOqqAe3eANA1RsQY/eRLz2WpVSdbulR4ImG42uQfpM7ecUjJr9PuI4k2p6aEqUBK2J1kbe0WxmKtPJkAAUaVUR8ZKgt7nVf8APGYp7VfjQnRlmiWSqtJAoBMBnMCI1EIo3MGZIi+F+qdaOsdrhIXSZNmOwIje83uBsBaXaBptmPVI0+nRKhrR+JQPne3kad5xyfUK9F2qOC8jjWt+BolJm20bY5YQTeS0pNC1Gswcs4kmQxM2N+Lnf+22CMwqNCjSo/W9yxN429t8Hr5Q6aa0wGcDUVJGsapIkcyse+G8lTvT0JfUWJOrtEwJ/lI7t/8AgdfZVZGnZrkKAWmKlRiFQsSAY1CANIiDDEgE/PA83UNRvVcKuoaisTYgaRY8W/SfGKnVKorzQHxiGE2BGmwaO7+oe5g74ndKpBX+6OrbVbtm/FwZPi5gwL3nB2uzGkvCEIZhadrBYiLzHJ8/nhtcgyUwVjWSDocqCRpuSp8ESATwIGKFGoEKgkUnjkBqkHcwpOibGSQfmYwOpmWpKTTCh2MSw1uLQbkQTFoFh5ODLkfgygRxka1TthyFEDcKv5wo/vhur0f0wPUrqqBSSB3swBLNYQu9hLDDzdOqVir1HdVYXao0Rb4U4E7krJvxfDOQpUWJ9NNSiGL1BpUtEJoU3O0DUQObmTiUuUdcYLIKtOk38PRZXaW7+57bH+VNzECd72wt/ChmnMOCxE+jSPcR5qvdVHMXO+FOsdSd5JbYwogwQNV7EX1eR+W2NMtXVqSmooeDBOiWgGeCPe8/nxlB7f8A6ZyWkUKfW30HSgWkvbTAkDUN4B3IndjMx74HV6i/qgINLpV9ID2me6TfZtxjWlk6JPq66iqgDqjhF0hvhYESunV4ANr+9Do+SpuWFIGo2gfE144YWTht2gwTxjPrFXRlbJXUMrTzTlqX3bg6dLfCQogFSAQLR229sWul/Z80dNWoTVrAWX+VQLaCeYAuQABcSL49p52nlQy01QGbMsmT7Bp5tra3jyAZbqZ9GpWqgzUqaAh2mCT9Rb9JwH2apaNhO3sF1TOK7BXVfSpkaaYBVS15G8mTu9ybG2AdRz1VdADatAYapkj4ZA4iZ34i+My1SpoBIYEBikGQ2oWkATIA3J3K2vOPcgxqHRVeDYhEckyJ1SRYAqNgSZAwzSSqtATbJuWytXMan1yrkamIg24gT9I/TFujWUVpOoU1AEkRIEXX394vPgRifns89RlRH0LEFpIGkEyEvta7bsRvEYr/AGUytVKxZYqgUm0AmxiO4yLTxgclqPZ/YMXmkG6jnHftBBWn/pkjS7d0hnttBxz2brBX0qRL2aSSCLyFFhvIn3xcXMtULmdTaj6iwFuZgXtvwMJ5ToxrkB6YDBS0n4QON+733j24wkGo7KSTeifTzrrOlxqmGVgCfBjUIk+IHGPM5m6rKQxAXtBBVV7uWAgGZkTsJNxOC9TyhWooaSp1EaV1C0kgbWBub8k+2NaHUhP3o1qsQQBqUzCgE3IBNwdWxtjpVVaOd7pgsumuiSSCFKqFmJLgiVMwSNPvYDBa2WZVLN2lSNSkC0qD4/l+tp4w29BVBnW+ibARoBEqdMSebiwv5wlTypK+ppCoZsWKjsi8n68+cOnYrVHhytSoxVLFiukhu1dV4UG+m49/1wLqWa0n0xPpJYEWDteXPtuQMVBnGoopAIeoAyltJKrBEiTckzfxbnE3MEMxZaaop3HCwLwLQCZPkD5TgL3nbC8IGSDpq7iQrkCQG51C3a24uLk+Mb06gNWxYIWAiYIHIBN7WvYwDtOBdNqGhdu4VO0odUen5MgDeI8flijnMjTdZFnaWa8ggsTM/Iafrvcwf1N8wHSswULsGKATIXtm4A3sL8QTg1PqiVkRc1T1apHqqCrLeJgDS3d5G+JzZcooD3BB2vMHY+COb8YP05jqRWOhlErLECG7hp8G8kc+22BKKeQJvQVOl0iBozR08amZDbyukwZ9zj3EDOVizsQoAPAm36j9hjMHo/U3Zeh15zkZdSilpYkBjMqiFUNr9yqW+anEPJEVqyCARq1NChSbXmNhufHONM5mG0akdiXcaNVoSnIFuBqtb+U4odH6W7u9QKKZdStyY1MBLDwL3A8/lP4YtjfE0iv/ANqNenUrD02ctEE3tBgGQRAvO9jg+YzHpWA11TZz7e4vJ3gtvGPctRSigudOomBY1DImFuxBgCBaJk4k57qI+8ZdWvdpmWIOzWkBT+EADyfMnc3SWCnw5ez1MoKLtUzDliPhQXaxmZtpuL7njmMZ1TPFwoo6vTuSqkJva5I+kCRv5xHqZpnqCzkmGC2khdv9u+58nfbFXp+Vdaeuq0mkZiZgx2g+dJJMCOMPJVTexY5wjXpnS1phmqFQAAZYA6SP6pN54XnBK3XaVMn0aZqMZHqOYJ9gD8K/Qn5Ym5t6lRViO/VKlhMAAgePf529sT8vlwWABLFoVQoJYkgmdoid+f3wfZ9szB3rER969erV0JpDNf8AEZsbsakkAXESBOLCZkU6UjvWfupnVVq3DGJ2BiI2UQLnCxp0ctQOvuduxtxqi5Rb2QfibnYTiLneoVKjaiBI2An7tbWEfCot/hxlHtrQb672e5mmC2uIbYqdri5nfc+P2x7RzeghkUbNIJkNqO0W4/y+A00DM3dImAT9L/LnHU9K6fTpTUYsfLOgAT6XJfYAD9IJxSclFCRTkxDK9Iq6RSSlBqHW7VJCqAO0Eg/hEki9yBcjF3JV6ek0qAhI7nVdJquCDAH8ltpvYE+Od6j1Z2ITSaaKZgzrbVPczTJJBMg2/v7lM2aTU2HxqQLkxINrgxGxi43iMS6Sksj9kng2zOcXU3qUUZ13YEiZncAkG3+WxRojRQpaaYIIL37rktspMklU3PnC2Y6akLWpA+kTqKN3BSDJVryR48ib7jFHqpFNhFQhaaJZQAe1YApkgwpmSeCeTAwXWEBWLTrWVd1YA2IBVQNyCIGm0SB5HkYRrP6KloEtcsyxIO4X2vfeRbbBc9mwUppSVaa+WkmWC6SxA+l7mTtgnTujLVJbMuURAAbAFtNgtMGx+ZEDfBxFWzb0LdF6I9Y1C5FOjSJDVGA0i+39R8D+2Oi6N9pstQqU0y6DTqCvUqTrIJ4X4Qtyd/piR17qpr6aVMelQp/Cn7sx/EzXxztKiTU0rYat2gW/P/CcJLjfIvf+xlJReDr/ALV9JrZTOmpSPa7iqDAJg+/I+K3H1xDzFLMmpVu/cQQ5OldILG0xO9gAebY6Xr7nMdNy1aoe6i+gm5E/h1QJKm22JX2h+0LVNBchCqsAUGoNMDkAmP5YtviXHJtJV8vsVkkvIxlsslSiNRJaIbQpmxFxMRvNwebXt5m6FBFAahUGpYipWWmZXgD0zILbEE3PGA9OzyjLllqKYaZ0xsRuDYG/gftjTqtM6PXSFLAhhG6kMsi3zvxM4aDfajSSqzbp+dpq4LZerT7tQb1+7VBgLqpXME2jxOHczToVlVoq0WaqaYUBGAY917CNUm49wNsQ8nktDi0tGrTqnbjwQdXkkQZwx06o9GtoIISrpEe8goyf7R3T8xi04vxslF+pWz+Wp1JNOoO0SE0xECJvIaQCeCBfnELIoPV1MbUoWCLk2At4vP0xr1fNaM3USZGuSAbXE/kASB/kMpTpuQWqanbTAa0AWuYjTA+fNr40Y1E0nbCrlfWdlDaFVpLAAT3R+I7Cf3N8IhGplmDKfcm0BYMAfsOL4oZ5WRiRTLKXEJJOpSWKhXVb9u0HjxgNbM06YLATVYkAKSVpzxc9xgxO3Aw1iiVLPs4RHVZBAE9rMCIkdtyCPrO2HDRRWKrUpmTJBFwRI+IwJuYk3PjCOXqqglTqBkA2UyTcNbge+NnypOlgAB3d0SWIImfeIt4/VnEFga9KvqMhyfajI9o34x5hpekrwakSfhpEjc8yP23xmCYnZoxmTFtKUwPYRT28bn88X64tHAiPaWE4zGYlP4R4bNvtA5GggkH09x88TPtCYqseSqEnySgJJ9yTOMxmDx6Qs9sB0c6UqMtjo3FjsOcX6f8AoZT+rVq95R5nzjMZiU/j+v8AYovh+n9yLlnJrGTMIxE8GEMjwZ5xZA0o7LZvSUyLH4vOPMZinLoXj2Q/tG5L3JP3YP6nGvSUBapI/kH0OmR8jzjMZikfhJvYzk75jLg3HqRHtqXFb7Vn76gv4YpdvF3vba8CcZjMTl/MiUj8LIdeqS0EkgIAJPABgfL2xR6bSU5ckgEimSLc6mE/OBE4zGYo9CLYDozltYYlhpSxuLPTA39iR9cMfbZyuaYAwLCBa0C3y9sZjMT/ANz8+Q39IHotMfwtSwvpO3Ooifythz7TsfVpibAMAPAttjMZgP8AmL6hXwCtf/Ujif7n/wAYHk1AqVyLFaFQqRaCFEEeD74zGYrLQiLXQjPSa0376Z//AKP/AIxzqOW9fUSfvAb3vrUT+VsZjMcvHuf6/wCC0vH6HuWUfw9W34m/TRGHqTkokkn7qr+yn974zGYrLTFWzKSAVDAjtX9aYJ/W+JuazDErLNxyf5UP7kn64zGYotieDoc9SUgMQC0Nci9tUXwLpVMejqgahVgGLx6bGJ+YB+gxmMxL+gf+oRVj68TaHt8g0flhLPnvH+4/tjMZiy+Im9Asn8Lf78P1G744BaBwO1jb649xmHFL/RkDUELAEkXJudzj3GYzAC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222" name="Picture 6" descr="http://cache2.artprintimages.com/p/LRG/38/3817/ZBDYF00Z/art-print/wally-eberhart-nitrogen-fixing-bacteria-rhizobium-nodules-on-soybean-roots-glycine-max.jpg"/>
          <p:cNvPicPr>
            <a:picLocks noChangeAspect="1" noChangeArrowheads="1"/>
          </p:cNvPicPr>
          <p:nvPr/>
        </p:nvPicPr>
        <p:blipFill>
          <a:blip r:embed="rId4" cstate="print"/>
          <a:srcRect/>
          <a:stretch>
            <a:fillRect/>
          </a:stretch>
        </p:blipFill>
        <p:spPr bwMode="auto">
          <a:xfrm>
            <a:off x="4724400" y="2895600"/>
            <a:ext cx="3810000" cy="2857500"/>
          </a:xfrm>
          <a:prstGeom prst="rect">
            <a:avLst/>
          </a:prstGeom>
          <a:noFill/>
        </p:spPr>
      </p:pic>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fr-CA" dirty="0" err="1" smtClean="0">
                <a:solidFill>
                  <a:schemeClr val="bg1"/>
                </a:solidFill>
              </a:rPr>
              <a:t>Nutritional</a:t>
            </a:r>
            <a:r>
              <a:rPr lang="fr-CA" dirty="0" smtClean="0">
                <a:solidFill>
                  <a:schemeClr val="bg1"/>
                </a:solidFill>
              </a:rPr>
              <a:t> </a:t>
            </a:r>
            <a:r>
              <a:rPr lang="fr-CA" dirty="0" err="1" smtClean="0">
                <a:solidFill>
                  <a:schemeClr val="bg1"/>
                </a:solidFill>
              </a:rPr>
              <a:t>Strategies</a:t>
            </a:r>
            <a:endParaRPr lang="fr-FR" dirty="0" smtClean="0">
              <a:solidFill>
                <a:schemeClr val="bg1"/>
              </a:solidFill>
            </a:endParaRPr>
          </a:p>
        </p:txBody>
      </p:sp>
      <p:sp>
        <p:nvSpPr>
          <p:cNvPr id="4099" name="Espace réservé du contenu 2"/>
          <p:cNvSpPr>
            <a:spLocks noGrp="1"/>
          </p:cNvSpPr>
          <p:nvPr>
            <p:ph idx="1"/>
          </p:nvPr>
        </p:nvSpPr>
        <p:spPr>
          <a:xfrm>
            <a:off x="457200" y="2214563"/>
            <a:ext cx="8229600" cy="4357687"/>
          </a:xfrm>
        </p:spPr>
        <p:txBody>
          <a:bodyPr/>
          <a:lstStyle/>
          <a:p>
            <a:pPr>
              <a:buNone/>
            </a:pPr>
            <a:r>
              <a:rPr lang="fr-FR" dirty="0" err="1" smtClean="0"/>
              <a:t>Fungal</a:t>
            </a:r>
            <a:r>
              <a:rPr lang="fr-FR" dirty="0" smtClean="0"/>
              <a:t> </a:t>
            </a:r>
            <a:r>
              <a:rPr lang="fr-FR" dirty="0" err="1" smtClean="0"/>
              <a:t>Symbiotic</a:t>
            </a:r>
            <a:r>
              <a:rPr lang="fr-FR" dirty="0" smtClean="0"/>
              <a:t> Relationship</a:t>
            </a:r>
          </a:p>
          <a:p>
            <a:r>
              <a:rPr lang="fr-FR" dirty="0" smtClean="0"/>
              <a:t>The </a:t>
            </a:r>
            <a:r>
              <a:rPr lang="fr-FR" dirty="0" err="1" smtClean="0"/>
              <a:t>fungi</a:t>
            </a:r>
            <a:r>
              <a:rPr lang="fr-FR" dirty="0" smtClean="0"/>
              <a:t> </a:t>
            </a:r>
            <a:r>
              <a:rPr lang="fr-FR" dirty="0" err="1" smtClean="0"/>
              <a:t>found</a:t>
            </a:r>
            <a:r>
              <a:rPr lang="fr-FR" dirty="0" smtClean="0"/>
              <a:t> on the plants </a:t>
            </a:r>
            <a:r>
              <a:rPr lang="fr-FR" dirty="0" err="1" smtClean="0"/>
              <a:t>roots</a:t>
            </a:r>
            <a:r>
              <a:rPr lang="fr-FR" dirty="0" smtClean="0"/>
              <a:t> </a:t>
            </a:r>
            <a:r>
              <a:rPr lang="fr-FR" dirty="0" err="1" smtClean="0"/>
              <a:t>convert</a:t>
            </a:r>
            <a:r>
              <a:rPr lang="fr-FR" dirty="0" smtClean="0"/>
              <a:t> </a:t>
            </a:r>
            <a:r>
              <a:rPr lang="fr-FR" dirty="0" err="1" smtClean="0"/>
              <a:t>nitrogen</a:t>
            </a:r>
            <a:r>
              <a:rPr lang="fr-FR" dirty="0" smtClean="0"/>
              <a:t> </a:t>
            </a:r>
            <a:r>
              <a:rPr lang="fr-FR" dirty="0" err="1" smtClean="0"/>
              <a:t>from</a:t>
            </a:r>
            <a:r>
              <a:rPr lang="fr-FR" dirty="0" smtClean="0"/>
              <a:t> the </a:t>
            </a:r>
            <a:r>
              <a:rPr lang="fr-FR" dirty="0" err="1" smtClean="0"/>
              <a:t>atmosphere</a:t>
            </a:r>
            <a:r>
              <a:rPr lang="fr-FR" dirty="0" smtClean="0"/>
              <a:t> </a:t>
            </a:r>
            <a:r>
              <a:rPr lang="fr-FR" dirty="0" err="1" smtClean="0"/>
              <a:t>into</a:t>
            </a:r>
            <a:r>
              <a:rPr lang="fr-FR" dirty="0" smtClean="0"/>
              <a:t> a </a:t>
            </a:r>
            <a:r>
              <a:rPr lang="fr-FR" dirty="0" err="1" smtClean="0"/>
              <a:t>form</a:t>
            </a:r>
            <a:r>
              <a:rPr lang="fr-FR" dirty="0" smtClean="0"/>
              <a:t> </a:t>
            </a:r>
            <a:r>
              <a:rPr lang="fr-FR" dirty="0" err="1" smtClean="0"/>
              <a:t>which</a:t>
            </a:r>
            <a:r>
              <a:rPr lang="fr-FR" dirty="0" smtClean="0"/>
              <a:t> </a:t>
            </a:r>
            <a:r>
              <a:rPr lang="fr-FR" dirty="0" err="1" smtClean="0"/>
              <a:t>is</a:t>
            </a:r>
            <a:r>
              <a:rPr lang="fr-FR" dirty="0" smtClean="0"/>
              <a:t> usable for the plants.</a:t>
            </a:r>
          </a:p>
          <a:p>
            <a:r>
              <a:rPr lang="fr-FR" dirty="0" err="1" smtClean="0"/>
              <a:t>Mycorrhizal</a:t>
            </a:r>
            <a:r>
              <a:rPr lang="fr-FR" dirty="0" smtClean="0"/>
              <a:t> associations</a:t>
            </a:r>
          </a:p>
          <a:p>
            <a:endParaRPr lang="fr-FR" dirty="0" smtClean="0"/>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fr-CA" dirty="0" err="1" smtClean="0">
                <a:solidFill>
                  <a:schemeClr val="bg1"/>
                </a:solidFill>
              </a:rPr>
              <a:t>Nutritional</a:t>
            </a:r>
            <a:r>
              <a:rPr lang="fr-CA" dirty="0" smtClean="0">
                <a:solidFill>
                  <a:schemeClr val="bg1"/>
                </a:solidFill>
              </a:rPr>
              <a:t> </a:t>
            </a:r>
            <a:r>
              <a:rPr lang="fr-CA" dirty="0" err="1" smtClean="0">
                <a:solidFill>
                  <a:schemeClr val="bg1"/>
                </a:solidFill>
              </a:rPr>
              <a:t>Strategies</a:t>
            </a:r>
            <a:endParaRPr lang="fr-FR" dirty="0" smtClean="0">
              <a:solidFill>
                <a:schemeClr val="bg1"/>
              </a:solidFill>
            </a:endParaRPr>
          </a:p>
        </p:txBody>
      </p:sp>
      <p:sp>
        <p:nvSpPr>
          <p:cNvPr id="4099" name="Espace réservé du contenu 2"/>
          <p:cNvSpPr>
            <a:spLocks noGrp="1"/>
          </p:cNvSpPr>
          <p:nvPr>
            <p:ph idx="1"/>
          </p:nvPr>
        </p:nvSpPr>
        <p:spPr>
          <a:xfrm>
            <a:off x="457200" y="2214563"/>
            <a:ext cx="4191000" cy="4357687"/>
          </a:xfrm>
        </p:spPr>
        <p:txBody>
          <a:bodyPr/>
          <a:lstStyle/>
          <a:p>
            <a:pPr>
              <a:buNone/>
            </a:pPr>
            <a:r>
              <a:rPr lang="fr-FR" dirty="0" err="1" smtClean="0"/>
              <a:t>Carnivorous</a:t>
            </a:r>
            <a:r>
              <a:rPr lang="fr-FR" dirty="0" smtClean="0"/>
              <a:t> Plants</a:t>
            </a:r>
          </a:p>
          <a:p>
            <a:r>
              <a:rPr lang="fr-FR" sz="2400" dirty="0" err="1" smtClean="0"/>
              <a:t>Grow</a:t>
            </a:r>
            <a:r>
              <a:rPr lang="fr-FR" sz="2400" dirty="0" smtClean="0"/>
              <a:t> in </a:t>
            </a:r>
            <a:r>
              <a:rPr lang="fr-FR" sz="2400" dirty="0" err="1" smtClean="0"/>
              <a:t>acidic</a:t>
            </a:r>
            <a:r>
              <a:rPr lang="fr-FR" sz="2400" dirty="0" smtClean="0"/>
              <a:t> </a:t>
            </a:r>
            <a:r>
              <a:rPr lang="fr-FR" sz="2400" dirty="0" err="1" smtClean="0"/>
              <a:t>soils</a:t>
            </a:r>
            <a:r>
              <a:rPr lang="fr-FR" sz="2400" dirty="0" smtClean="0"/>
              <a:t>, </a:t>
            </a:r>
            <a:r>
              <a:rPr lang="fr-FR" sz="2400" dirty="0" err="1" smtClean="0"/>
              <a:t>bogs</a:t>
            </a:r>
            <a:endParaRPr lang="fr-FR" sz="2400" dirty="0" smtClean="0"/>
          </a:p>
          <a:p>
            <a:pPr lvl="1"/>
            <a:r>
              <a:rPr lang="fr-FR" sz="2400" dirty="0" smtClean="0"/>
              <a:t>Places </a:t>
            </a:r>
            <a:r>
              <a:rPr lang="fr-FR" sz="2400" dirty="0" err="1" smtClean="0"/>
              <a:t>lacking</a:t>
            </a:r>
            <a:r>
              <a:rPr lang="fr-FR" sz="2400" dirty="0" smtClean="0"/>
              <a:t> </a:t>
            </a:r>
            <a:r>
              <a:rPr lang="fr-FR" sz="2400" dirty="0" err="1" smtClean="0"/>
              <a:t>nitrogen</a:t>
            </a:r>
            <a:endParaRPr lang="fr-FR" sz="2400" dirty="0" smtClean="0"/>
          </a:p>
          <a:p>
            <a:r>
              <a:rPr lang="fr-FR" sz="2400" dirty="0" smtClean="0"/>
              <a:t>Gain </a:t>
            </a:r>
            <a:r>
              <a:rPr lang="fr-FR" sz="2400" dirty="0" err="1" smtClean="0"/>
              <a:t>nitrogen</a:t>
            </a:r>
            <a:r>
              <a:rPr lang="fr-FR" sz="2400" dirty="0" smtClean="0"/>
              <a:t> by </a:t>
            </a:r>
            <a:r>
              <a:rPr lang="fr-FR" sz="2400" dirty="0" err="1" smtClean="0"/>
              <a:t>consuming</a:t>
            </a:r>
            <a:r>
              <a:rPr lang="fr-FR" sz="2400" dirty="0" smtClean="0"/>
              <a:t> </a:t>
            </a:r>
            <a:r>
              <a:rPr lang="fr-FR" sz="2400" dirty="0" err="1" smtClean="0"/>
              <a:t>other</a:t>
            </a:r>
            <a:r>
              <a:rPr lang="fr-FR" sz="2400" dirty="0" smtClean="0"/>
              <a:t> </a:t>
            </a:r>
            <a:r>
              <a:rPr lang="fr-FR" sz="2400" dirty="0" err="1" smtClean="0"/>
              <a:t>organisms</a:t>
            </a:r>
            <a:endParaRPr lang="fr-FR" sz="2400" dirty="0" smtClean="0"/>
          </a:p>
          <a:p>
            <a:endParaRPr lang="fr-FR" dirty="0" smtClean="0"/>
          </a:p>
          <a:p>
            <a:endParaRPr lang="fr-FR" dirty="0" smtClean="0"/>
          </a:p>
          <a:p>
            <a:pPr>
              <a:buNone/>
            </a:pPr>
            <a:endParaRPr lang="fr-FR" dirty="0" smtClean="0"/>
          </a:p>
          <a:p>
            <a:endParaRPr lang="fr-FR" dirty="0" smtClean="0"/>
          </a:p>
        </p:txBody>
      </p:sp>
    </p:spTree>
    <p:controls>
      <p:control spid="5121" name="ShockwaveFlash1" r:id="rId2" imgW="3657143" imgH="2971429"/>
    </p:controls>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fr-CA" dirty="0" err="1" smtClean="0">
                <a:solidFill>
                  <a:schemeClr val="bg1"/>
                </a:solidFill>
              </a:rPr>
              <a:t>Nutritional</a:t>
            </a:r>
            <a:r>
              <a:rPr lang="fr-CA" dirty="0" smtClean="0">
                <a:solidFill>
                  <a:schemeClr val="bg1"/>
                </a:solidFill>
              </a:rPr>
              <a:t> </a:t>
            </a:r>
            <a:r>
              <a:rPr lang="fr-CA" dirty="0" err="1" smtClean="0">
                <a:solidFill>
                  <a:schemeClr val="bg1"/>
                </a:solidFill>
              </a:rPr>
              <a:t>Strategies</a:t>
            </a:r>
            <a:endParaRPr lang="fr-FR" dirty="0" smtClean="0">
              <a:solidFill>
                <a:schemeClr val="bg1"/>
              </a:solidFill>
            </a:endParaRPr>
          </a:p>
        </p:txBody>
      </p:sp>
      <p:sp>
        <p:nvSpPr>
          <p:cNvPr id="4099" name="Espace réservé du contenu 2"/>
          <p:cNvSpPr>
            <a:spLocks noGrp="1"/>
          </p:cNvSpPr>
          <p:nvPr>
            <p:ph idx="1"/>
          </p:nvPr>
        </p:nvSpPr>
        <p:spPr>
          <a:xfrm>
            <a:off x="457200" y="2214563"/>
            <a:ext cx="8229600" cy="4357687"/>
          </a:xfrm>
        </p:spPr>
        <p:txBody>
          <a:bodyPr/>
          <a:lstStyle/>
          <a:p>
            <a:pPr>
              <a:buNone/>
            </a:pPr>
            <a:r>
              <a:rPr lang="fr-FR" dirty="0" err="1" smtClean="0"/>
              <a:t>Parasitic</a:t>
            </a:r>
            <a:r>
              <a:rPr lang="fr-FR" dirty="0" smtClean="0"/>
              <a:t> Plants</a:t>
            </a:r>
          </a:p>
          <a:p>
            <a:r>
              <a:rPr lang="fr-FR" dirty="0" err="1" smtClean="0"/>
              <a:t>Nutrient</a:t>
            </a:r>
            <a:r>
              <a:rPr lang="fr-FR" dirty="0" smtClean="0"/>
              <a:t> </a:t>
            </a:r>
            <a:r>
              <a:rPr lang="fr-FR" dirty="0" err="1" smtClean="0"/>
              <a:t>stealers</a:t>
            </a:r>
            <a:r>
              <a:rPr lang="fr-FR" dirty="0" smtClean="0"/>
              <a:t>.</a:t>
            </a:r>
          </a:p>
          <a:p>
            <a:pPr>
              <a:buNone/>
            </a:pPr>
            <a:endParaRPr lang="fr-FR" dirty="0" smtClean="0"/>
          </a:p>
          <a:p>
            <a:pPr>
              <a:buNone/>
            </a:pPr>
            <a:endParaRPr lang="fr-FR" dirty="0" smtClean="0"/>
          </a:p>
          <a:p>
            <a:endParaRPr lang="fr-FR" dirty="0" smtClean="0"/>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fr-CA" dirty="0" err="1" smtClean="0">
                <a:solidFill>
                  <a:schemeClr val="bg1"/>
                </a:solidFill>
              </a:rPr>
              <a:t>Phytoremediation</a:t>
            </a:r>
            <a:endParaRPr lang="fr-FR" dirty="0" smtClean="0">
              <a:solidFill>
                <a:schemeClr val="bg1"/>
              </a:solidFill>
            </a:endParaRPr>
          </a:p>
        </p:txBody>
      </p:sp>
      <p:sp>
        <p:nvSpPr>
          <p:cNvPr id="4099" name="Espace réservé du contenu 2"/>
          <p:cNvSpPr>
            <a:spLocks noGrp="1"/>
          </p:cNvSpPr>
          <p:nvPr>
            <p:ph idx="1"/>
          </p:nvPr>
        </p:nvSpPr>
        <p:spPr>
          <a:xfrm>
            <a:off x="457200" y="2214563"/>
            <a:ext cx="8229600" cy="4357687"/>
          </a:xfrm>
        </p:spPr>
        <p:txBody>
          <a:bodyPr/>
          <a:lstStyle/>
          <a:p>
            <a:pPr>
              <a:buNone/>
            </a:pPr>
            <a:endParaRPr lang="fr-FR" dirty="0" smtClean="0"/>
          </a:p>
        </p:txBody>
      </p:sp>
    </p:spTree>
    <p:controls>
      <p:control spid="12289" name="ShockwaveFlash1" r:id="rId2" imgW="7849696" imgH="4877481"/>
    </p:controls>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2357438" y="274638"/>
            <a:ext cx="6329362" cy="1143000"/>
          </a:xfrm>
        </p:spPr>
        <p:txBody>
          <a:bodyPr/>
          <a:lstStyle/>
          <a:p>
            <a:pPr algn="l"/>
            <a:r>
              <a:rPr lang="fr-FR" dirty="0" err="1" smtClean="0"/>
              <a:t>Phytoremediation</a:t>
            </a:r>
            <a:endParaRPr lang="fr-FR" dirty="0" smtClean="0"/>
          </a:p>
        </p:txBody>
      </p:sp>
      <p:pic>
        <p:nvPicPr>
          <p:cNvPr id="3073" name="Picture 1" descr="C:\Users\Hobbs\AppData\Local\Microsoft\Windows\Temporary Internet Files\Content.IE5\GG0TP68H\MC900233673[1].wmf"/>
          <p:cNvPicPr>
            <a:picLocks noGrp="1" noChangeAspect="1" noChangeArrowheads="1"/>
          </p:cNvPicPr>
          <p:nvPr>
            <p:ph idx="1"/>
          </p:nvPr>
        </p:nvPicPr>
        <p:blipFill>
          <a:blip r:embed="rId4" cstate="print"/>
          <a:srcRect/>
          <a:stretch>
            <a:fillRect/>
          </a:stretch>
        </p:blipFill>
        <p:spPr bwMode="auto">
          <a:xfrm>
            <a:off x="3429000" y="3505200"/>
            <a:ext cx="3342238" cy="1973655"/>
          </a:xfrm>
          <a:prstGeom prst="rect">
            <a:avLst/>
          </a:prstGeom>
          <a:noFill/>
        </p:spPr>
      </p:pic>
      <p:pic>
        <p:nvPicPr>
          <p:cNvPr id="2" name="Picture 2" descr="C:\Users\Hobbs\AppData\Local\Microsoft\Windows\Temporary Internet Files\Content.IE5\RJ87XXH9\MC900358663[1].wmf"/>
          <p:cNvPicPr>
            <a:picLocks noChangeAspect="1" noChangeArrowheads="1"/>
          </p:cNvPicPr>
          <p:nvPr/>
        </p:nvPicPr>
        <p:blipFill>
          <a:blip r:embed="rId5" cstate="print"/>
          <a:srcRect/>
          <a:stretch>
            <a:fillRect/>
          </a:stretch>
        </p:blipFill>
        <p:spPr bwMode="auto">
          <a:xfrm rot="19572375">
            <a:off x="2362200" y="1981200"/>
            <a:ext cx="1905000" cy="1659041"/>
          </a:xfrm>
          <a:prstGeom prst="rect">
            <a:avLst/>
          </a:prstGeom>
          <a:ln>
            <a:noFill/>
          </a:ln>
          <a:effectLst>
            <a:softEdge rad="112500"/>
          </a:effectLst>
        </p:spPr>
      </p:pic>
      <p:pic>
        <p:nvPicPr>
          <p:cNvPr id="3075" name="Picture 3" descr="C:\Users\Hobbs\AppData\Local\Microsoft\Windows\Temporary Internet Files\Content.IE5\X2L8S9DG\MC900030120[1].wmf"/>
          <p:cNvPicPr>
            <a:picLocks noChangeAspect="1" noChangeArrowheads="1"/>
          </p:cNvPicPr>
          <p:nvPr/>
        </p:nvPicPr>
        <p:blipFill>
          <a:blip r:embed="rId6" cstate="print"/>
          <a:srcRect/>
          <a:stretch>
            <a:fillRect/>
          </a:stretch>
        </p:blipFill>
        <p:spPr bwMode="auto">
          <a:xfrm rot="868199">
            <a:off x="7527793" y="4441394"/>
            <a:ext cx="396850" cy="1751990"/>
          </a:xfrm>
          <a:prstGeom prst="rect">
            <a:avLst/>
          </a:prstGeom>
          <a:noFill/>
        </p:spPr>
      </p:pic>
      <p:pic>
        <p:nvPicPr>
          <p:cNvPr id="3078" name="Picture 6" descr="C:\Users\Hobbs\AppData\Local\Microsoft\Windows\Temporary Internet Files\Content.IE5\RJ87XXH9\MP900442406[1].jpg"/>
          <p:cNvPicPr>
            <a:picLocks noChangeAspect="1" noChangeArrowheads="1"/>
          </p:cNvPicPr>
          <p:nvPr/>
        </p:nvPicPr>
        <p:blipFill>
          <a:blip r:embed="rId7" cstate="print"/>
          <a:srcRect/>
          <a:stretch>
            <a:fillRect/>
          </a:stretch>
        </p:blipFill>
        <p:spPr bwMode="auto">
          <a:xfrm rot="396248">
            <a:off x="6781800" y="1219200"/>
            <a:ext cx="1552473" cy="2300061"/>
          </a:xfrm>
          <a:prstGeom prst="rect">
            <a:avLst/>
          </a:prstGeom>
          <a:ln>
            <a:noFill/>
          </a:ln>
          <a:effectLst>
            <a:softEdge rad="112500"/>
          </a:effectLst>
        </p:spPr>
      </p:pic>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2357438" y="274638"/>
            <a:ext cx="6329362" cy="1143000"/>
          </a:xfrm>
        </p:spPr>
        <p:txBody>
          <a:bodyPr/>
          <a:lstStyle/>
          <a:p>
            <a:pPr algn="l"/>
            <a:r>
              <a:rPr lang="fr-CA" dirty="0" err="1" smtClean="0"/>
              <a:t>Soil</a:t>
            </a:r>
            <a:r>
              <a:rPr lang="fr-CA" dirty="0" smtClean="0"/>
              <a:t> Components</a:t>
            </a:r>
            <a:endParaRPr lang="fr-FR" dirty="0" smtClean="0"/>
          </a:p>
        </p:txBody>
      </p:sp>
      <p:sp>
        <p:nvSpPr>
          <p:cNvPr id="3075" name="Espace réservé du contenu 2"/>
          <p:cNvSpPr>
            <a:spLocks noGrp="1"/>
          </p:cNvSpPr>
          <p:nvPr>
            <p:ph idx="1"/>
          </p:nvPr>
        </p:nvSpPr>
        <p:spPr>
          <a:xfrm>
            <a:off x="2357438" y="1600200"/>
            <a:ext cx="6329362" cy="4525963"/>
          </a:xfrm>
        </p:spPr>
        <p:txBody>
          <a:bodyPr/>
          <a:lstStyle/>
          <a:p>
            <a:r>
              <a:rPr lang="fr-FR" dirty="0" err="1" smtClean="0"/>
              <a:t>Minerals</a:t>
            </a:r>
            <a:r>
              <a:rPr lang="fr-FR" dirty="0" smtClean="0"/>
              <a:t>	</a:t>
            </a:r>
          </a:p>
          <a:p>
            <a:r>
              <a:rPr lang="fr-FR" dirty="0" err="1" smtClean="0"/>
              <a:t>Organic</a:t>
            </a:r>
            <a:r>
              <a:rPr lang="fr-FR" dirty="0" smtClean="0"/>
              <a:t> </a:t>
            </a:r>
            <a:r>
              <a:rPr lang="fr-FR" dirty="0" err="1" smtClean="0"/>
              <a:t>Matter</a:t>
            </a:r>
            <a:endParaRPr lang="fr-FR" dirty="0" smtClean="0"/>
          </a:p>
          <a:p>
            <a:r>
              <a:rPr lang="fr-FR" dirty="0" smtClean="0"/>
              <a:t>Water</a:t>
            </a:r>
          </a:p>
          <a:p>
            <a:r>
              <a:rPr lang="fr-FR" dirty="0" smtClean="0"/>
              <a:t>Air</a:t>
            </a:r>
          </a:p>
          <a:p>
            <a:r>
              <a:rPr lang="fr-FR" dirty="0" err="1" smtClean="0"/>
              <a:t>Organisms</a:t>
            </a:r>
            <a:endParaRPr lang="fr-FR" dirty="0" smtClean="0"/>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2357438" y="274638"/>
            <a:ext cx="6329362" cy="1143000"/>
          </a:xfrm>
        </p:spPr>
        <p:txBody>
          <a:bodyPr/>
          <a:lstStyle/>
          <a:p>
            <a:pPr algn="l"/>
            <a:endParaRPr lang="fr-FR" dirty="0" smtClean="0"/>
          </a:p>
        </p:txBody>
      </p:sp>
      <p:pic>
        <p:nvPicPr>
          <p:cNvPr id="4" name="Picture 2" descr="rav32223_39_01.jpg"/>
          <p:cNvPicPr>
            <a:picLocks noGrp="1" noChangeAspect="1"/>
          </p:cNvPicPr>
          <p:nvPr>
            <p:ph idx="1"/>
          </p:nvPr>
        </p:nvPicPr>
        <p:blipFill>
          <a:blip r:embed="rId4" cstate="print">
            <a:clrChange>
              <a:clrFrom>
                <a:srgbClr val="FFFFFF"/>
              </a:clrFrom>
              <a:clrTo>
                <a:srgbClr val="FFFFFF">
                  <a:alpha val="0"/>
                </a:srgbClr>
              </a:clrTo>
            </a:clrChange>
          </a:blip>
          <a:stretch>
            <a:fillRect/>
          </a:stretch>
        </p:blipFill>
        <p:spPr bwMode="auto">
          <a:xfrm>
            <a:off x="2209800" y="0"/>
            <a:ext cx="5516871" cy="6019800"/>
          </a:xfrm>
          <a:prstGeom prst="rect">
            <a:avLst/>
          </a:prstGeom>
          <a:noFill/>
          <a:ln>
            <a:noFill/>
          </a:ln>
        </p:spPr>
      </p:pic>
      <p:pic>
        <p:nvPicPr>
          <p:cNvPr id="5" name="Picture 2" descr="rav32223_39_03.jpg"/>
          <p:cNvPicPr>
            <a:picLocks noChangeAspect="1"/>
          </p:cNvPicPr>
          <p:nvPr/>
        </p:nvPicPr>
        <p:blipFill>
          <a:blip r:embed="rId5" cstate="print">
            <a:clrChange>
              <a:clrFrom>
                <a:srgbClr val="FFFFFF"/>
              </a:clrFrom>
              <a:clrTo>
                <a:srgbClr val="FFFFFF">
                  <a:alpha val="0"/>
                </a:srgbClr>
              </a:clrTo>
            </a:clrChange>
          </a:blip>
          <a:srcRect l="33333" t="2523" r="33333" b="1018"/>
          <a:stretch>
            <a:fillRect/>
          </a:stretch>
        </p:blipFill>
        <p:spPr bwMode="auto">
          <a:xfrm>
            <a:off x="6781800" y="4648200"/>
            <a:ext cx="2362200" cy="2453438"/>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fr-CA" dirty="0" err="1" smtClean="0">
                <a:solidFill>
                  <a:schemeClr val="bg1"/>
                </a:solidFill>
              </a:rPr>
              <a:t>Cultivation</a:t>
            </a:r>
            <a:endParaRPr lang="fr-FR" dirty="0" smtClean="0">
              <a:solidFill>
                <a:schemeClr val="bg1"/>
              </a:solidFill>
            </a:endParaRPr>
          </a:p>
        </p:txBody>
      </p:sp>
      <p:sp>
        <p:nvSpPr>
          <p:cNvPr id="4099" name="Espace réservé du contenu 2"/>
          <p:cNvSpPr>
            <a:spLocks noGrp="1"/>
          </p:cNvSpPr>
          <p:nvPr>
            <p:ph idx="1"/>
          </p:nvPr>
        </p:nvSpPr>
        <p:spPr>
          <a:xfrm>
            <a:off x="457200" y="2214563"/>
            <a:ext cx="8229600" cy="4357687"/>
          </a:xfrm>
        </p:spPr>
        <p:txBody>
          <a:bodyPr/>
          <a:lstStyle/>
          <a:p>
            <a:pPr>
              <a:buNone/>
            </a:pPr>
            <a:r>
              <a:rPr lang="fr-FR" dirty="0" err="1" smtClean="0"/>
              <a:t>Cultivation</a:t>
            </a:r>
            <a:r>
              <a:rPr lang="fr-FR" dirty="0" smtClean="0"/>
              <a:t> </a:t>
            </a:r>
            <a:r>
              <a:rPr lang="fr-FR" dirty="0" err="1" smtClean="0"/>
              <a:t>leads</a:t>
            </a:r>
            <a:r>
              <a:rPr lang="fr-FR" dirty="0" smtClean="0"/>
              <a:t> to </a:t>
            </a:r>
            <a:r>
              <a:rPr lang="fr-FR" dirty="0" err="1" smtClean="0"/>
              <a:t>soil</a:t>
            </a:r>
            <a:r>
              <a:rPr lang="fr-FR" dirty="0" smtClean="0"/>
              <a:t> </a:t>
            </a:r>
            <a:r>
              <a:rPr lang="fr-FR" dirty="0" err="1" smtClean="0"/>
              <a:t>loss</a:t>
            </a:r>
            <a:r>
              <a:rPr lang="fr-FR" dirty="0" smtClean="0"/>
              <a:t> as the </a:t>
            </a:r>
            <a:r>
              <a:rPr lang="fr-FR" dirty="0" err="1" smtClean="0"/>
              <a:t>result</a:t>
            </a:r>
            <a:r>
              <a:rPr lang="fr-FR" dirty="0" smtClean="0"/>
              <a:t> of </a:t>
            </a:r>
            <a:r>
              <a:rPr lang="fr-FR" dirty="0" err="1" smtClean="0"/>
              <a:t>erosion</a:t>
            </a:r>
            <a:r>
              <a:rPr lang="fr-FR" dirty="0" smtClean="0"/>
              <a:t> or </a:t>
            </a:r>
            <a:r>
              <a:rPr lang="fr-FR" dirty="0" err="1" smtClean="0"/>
              <a:t>poor</a:t>
            </a:r>
            <a:r>
              <a:rPr lang="fr-FR" dirty="0" smtClean="0"/>
              <a:t> </a:t>
            </a:r>
            <a:r>
              <a:rPr lang="fr-FR" dirty="0" err="1" smtClean="0"/>
              <a:t>landscaping</a:t>
            </a:r>
            <a:r>
              <a:rPr lang="fr-FR" dirty="0" smtClean="0"/>
              <a:t> techniques </a:t>
            </a:r>
            <a:r>
              <a:rPr lang="fr-FR" dirty="0" err="1" smtClean="0"/>
              <a:t>which</a:t>
            </a:r>
            <a:r>
              <a:rPr lang="fr-FR" dirty="0" smtClean="0"/>
              <a:t> </a:t>
            </a:r>
            <a:r>
              <a:rPr lang="fr-FR" dirty="0" err="1" smtClean="0"/>
              <a:t>decreases</a:t>
            </a:r>
            <a:r>
              <a:rPr lang="fr-FR" dirty="0" smtClean="0"/>
              <a:t> water holding </a:t>
            </a:r>
            <a:r>
              <a:rPr lang="fr-FR" dirty="0" err="1" smtClean="0"/>
              <a:t>capacity</a:t>
            </a:r>
            <a:r>
              <a:rPr lang="fr-FR" dirty="0" smtClean="0"/>
              <a:t> and </a:t>
            </a:r>
            <a:r>
              <a:rPr lang="fr-FR" dirty="0" err="1" smtClean="0"/>
              <a:t>nutrient</a:t>
            </a:r>
            <a:r>
              <a:rPr lang="fr-FR" dirty="0" smtClean="0"/>
              <a:t> relation </a:t>
            </a:r>
            <a:r>
              <a:rPr lang="fr-FR" dirty="0" err="1" smtClean="0"/>
              <a:t>ships</a:t>
            </a:r>
            <a:r>
              <a:rPr lang="fr-FR" dirty="0" smtClean="0"/>
              <a:t>. </a:t>
            </a: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2357438" y="274638"/>
            <a:ext cx="6329362" cy="1143000"/>
          </a:xfrm>
        </p:spPr>
        <p:txBody>
          <a:bodyPr/>
          <a:lstStyle/>
          <a:p>
            <a:pPr algn="l"/>
            <a:r>
              <a:rPr lang="fr-FR" dirty="0" smtClean="0"/>
              <a:t>New </a:t>
            </a:r>
            <a:r>
              <a:rPr lang="fr-FR" dirty="0" err="1" smtClean="0"/>
              <a:t>Ways</a:t>
            </a:r>
            <a:r>
              <a:rPr lang="fr-FR" dirty="0" smtClean="0"/>
              <a:t> of </a:t>
            </a:r>
            <a:r>
              <a:rPr lang="fr-FR" dirty="0" err="1" smtClean="0"/>
              <a:t>Cultivating</a:t>
            </a:r>
            <a:endParaRPr lang="fr-FR" dirty="0" smtClean="0"/>
          </a:p>
        </p:txBody>
      </p:sp>
      <p:sp>
        <p:nvSpPr>
          <p:cNvPr id="5" name="Content Placeholder 4"/>
          <p:cNvSpPr>
            <a:spLocks noGrp="1"/>
          </p:cNvSpPr>
          <p:nvPr>
            <p:ph idx="1"/>
          </p:nvPr>
        </p:nvSpPr>
        <p:spPr>
          <a:xfrm>
            <a:off x="2590800" y="1600200"/>
            <a:ext cx="6096000" cy="4525963"/>
          </a:xfrm>
        </p:spPr>
        <p:txBody>
          <a:bodyPr/>
          <a:lstStyle/>
          <a:p>
            <a:r>
              <a:rPr lang="en-US" dirty="0" smtClean="0"/>
              <a:t>Intercropping</a:t>
            </a:r>
          </a:p>
          <a:p>
            <a:r>
              <a:rPr lang="en-US" dirty="0" smtClean="0"/>
              <a:t>Conservation tillage</a:t>
            </a:r>
          </a:p>
          <a:p>
            <a:r>
              <a:rPr lang="en-US" dirty="0" smtClean="0"/>
              <a:t>Not plowing the fall crop</a:t>
            </a:r>
            <a:endParaRPr lang="en-US" dirty="0"/>
          </a:p>
        </p:txBody>
      </p:sp>
      <p:pic>
        <p:nvPicPr>
          <p:cNvPr id="20482" name="Picture 2" descr="http://uweb.txstate.edu/~rs1449/intercropping%20picture.jpg"/>
          <p:cNvPicPr>
            <a:picLocks noChangeAspect="1" noChangeArrowheads="1"/>
          </p:cNvPicPr>
          <p:nvPr/>
        </p:nvPicPr>
        <p:blipFill>
          <a:blip r:embed="rId4" cstate="print"/>
          <a:srcRect/>
          <a:stretch>
            <a:fillRect/>
          </a:stretch>
        </p:blipFill>
        <p:spPr bwMode="auto">
          <a:xfrm>
            <a:off x="2743200" y="3505200"/>
            <a:ext cx="4762500" cy="2981326"/>
          </a:xfrm>
          <a:prstGeom prst="rect">
            <a:avLst/>
          </a:prstGeom>
          <a:noFill/>
        </p:spPr>
      </p:pic>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fr-CA" dirty="0" err="1" smtClean="0">
                <a:solidFill>
                  <a:schemeClr val="bg1"/>
                </a:solidFill>
              </a:rPr>
              <a:t>Nutrients</a:t>
            </a:r>
            <a:endParaRPr lang="fr-FR" dirty="0" smtClean="0">
              <a:solidFill>
                <a:schemeClr val="bg1"/>
              </a:solidFill>
            </a:endParaRPr>
          </a:p>
        </p:txBody>
      </p:sp>
      <p:sp>
        <p:nvSpPr>
          <p:cNvPr id="4099" name="Espace réservé du contenu 2"/>
          <p:cNvSpPr>
            <a:spLocks noGrp="1"/>
          </p:cNvSpPr>
          <p:nvPr>
            <p:ph idx="1"/>
          </p:nvPr>
        </p:nvSpPr>
        <p:spPr>
          <a:xfrm>
            <a:off x="457200" y="2214563"/>
            <a:ext cx="3962400" cy="4357687"/>
          </a:xfrm>
        </p:spPr>
        <p:txBody>
          <a:bodyPr/>
          <a:lstStyle/>
          <a:p>
            <a:pPr>
              <a:buNone/>
            </a:pPr>
            <a:r>
              <a:rPr lang="fr-FR" dirty="0" err="1" smtClean="0"/>
              <a:t>Macronutrients</a:t>
            </a:r>
            <a:endParaRPr lang="fr-FR" dirty="0" smtClean="0"/>
          </a:p>
          <a:p>
            <a:r>
              <a:rPr lang="fr-FR" sz="2400" dirty="0" err="1" smtClean="0"/>
              <a:t>Nutrients</a:t>
            </a:r>
            <a:r>
              <a:rPr lang="fr-FR" sz="2400" dirty="0" smtClean="0"/>
              <a:t> </a:t>
            </a:r>
            <a:r>
              <a:rPr lang="fr-FR" sz="2400" dirty="0" err="1" smtClean="0"/>
              <a:t>that</a:t>
            </a:r>
            <a:r>
              <a:rPr lang="fr-FR" sz="2400" dirty="0" smtClean="0"/>
              <a:t> a plant </a:t>
            </a:r>
            <a:r>
              <a:rPr lang="fr-FR" sz="2400" dirty="0" err="1" smtClean="0"/>
              <a:t>requires</a:t>
            </a:r>
            <a:r>
              <a:rPr lang="fr-FR" sz="2400" dirty="0" smtClean="0"/>
              <a:t> in large </a:t>
            </a:r>
            <a:r>
              <a:rPr lang="fr-FR" sz="2400" dirty="0" err="1" smtClean="0"/>
              <a:t>amounts</a:t>
            </a:r>
            <a:r>
              <a:rPr lang="fr-FR" sz="2400" dirty="0" smtClean="0"/>
              <a:t>	</a:t>
            </a:r>
          </a:p>
          <a:p>
            <a:pPr>
              <a:buNone/>
            </a:pPr>
            <a:r>
              <a:rPr lang="fr-FR" dirty="0" err="1" smtClean="0"/>
              <a:t>Micronutrients</a:t>
            </a:r>
            <a:endParaRPr lang="fr-FR" dirty="0" smtClean="0"/>
          </a:p>
          <a:p>
            <a:r>
              <a:rPr lang="fr-FR" sz="2400" dirty="0" err="1" smtClean="0"/>
              <a:t>Nutrients</a:t>
            </a:r>
            <a:r>
              <a:rPr lang="fr-FR" sz="2400" dirty="0" smtClean="0"/>
              <a:t> a plant </a:t>
            </a:r>
            <a:r>
              <a:rPr lang="fr-FR" sz="2400" dirty="0" err="1" smtClean="0"/>
              <a:t>requires</a:t>
            </a:r>
            <a:r>
              <a:rPr lang="fr-FR" sz="2400" dirty="0" smtClean="0"/>
              <a:t> in </a:t>
            </a:r>
            <a:r>
              <a:rPr lang="fr-FR" sz="2400" dirty="0" err="1" smtClean="0"/>
              <a:t>small</a:t>
            </a:r>
            <a:r>
              <a:rPr lang="fr-FR" sz="2400" dirty="0" smtClean="0"/>
              <a:t> </a:t>
            </a:r>
            <a:r>
              <a:rPr lang="fr-FR" sz="2400" dirty="0" err="1" smtClean="0"/>
              <a:t>amounts</a:t>
            </a:r>
            <a:endParaRPr lang="fr-FR" sz="2400" dirty="0" smtClean="0"/>
          </a:p>
          <a:p>
            <a:endParaRPr lang="fr-FR" dirty="0" smtClean="0"/>
          </a:p>
        </p:txBody>
      </p:sp>
      <p:pic>
        <p:nvPicPr>
          <p:cNvPr id="18434" name="Picture 2" descr="http://4.bp.blogspot.com/_csrew_uNe9k/TJcHPuisgbI/AAAAAAAADlM/fcHxMiVRQ3Y/s1600/roots_flat.jpg"/>
          <p:cNvPicPr>
            <a:picLocks noChangeAspect="1" noChangeArrowheads="1"/>
          </p:cNvPicPr>
          <p:nvPr/>
        </p:nvPicPr>
        <p:blipFill>
          <a:blip r:embed="rId4" cstate="print"/>
          <a:srcRect/>
          <a:stretch>
            <a:fillRect/>
          </a:stretch>
        </p:blipFill>
        <p:spPr bwMode="auto">
          <a:xfrm>
            <a:off x="4800600" y="1828800"/>
            <a:ext cx="3733800" cy="4872065"/>
          </a:xfrm>
          <a:prstGeom prst="rect">
            <a:avLst/>
          </a:prstGeom>
          <a:noFill/>
        </p:spPr>
      </p:pic>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2357438" y="274638"/>
            <a:ext cx="6329362" cy="1143000"/>
          </a:xfrm>
        </p:spPr>
        <p:txBody>
          <a:bodyPr/>
          <a:lstStyle/>
          <a:p>
            <a:pPr algn="l"/>
            <a:r>
              <a:rPr lang="fr-FR" dirty="0" err="1" smtClean="0"/>
              <a:t>Macronutrients</a:t>
            </a:r>
            <a:endParaRPr lang="fr-FR" dirty="0" smtClean="0"/>
          </a:p>
        </p:txBody>
      </p:sp>
      <p:sp>
        <p:nvSpPr>
          <p:cNvPr id="5" name="Content Placeholder 4"/>
          <p:cNvSpPr>
            <a:spLocks noGrp="1"/>
          </p:cNvSpPr>
          <p:nvPr>
            <p:ph idx="1"/>
          </p:nvPr>
        </p:nvSpPr>
        <p:spPr>
          <a:xfrm>
            <a:off x="2590800" y="1219200"/>
            <a:ext cx="6096000" cy="5334000"/>
          </a:xfrm>
        </p:spPr>
        <p:txBody>
          <a:bodyPr/>
          <a:lstStyle/>
          <a:p>
            <a:r>
              <a:rPr lang="en-US" dirty="0" smtClean="0"/>
              <a:t>Carbon</a:t>
            </a:r>
          </a:p>
          <a:p>
            <a:r>
              <a:rPr lang="en-US" dirty="0" smtClean="0"/>
              <a:t>Oxygen</a:t>
            </a:r>
          </a:p>
          <a:p>
            <a:r>
              <a:rPr lang="en-US" dirty="0" smtClean="0"/>
              <a:t>Hydrogen</a:t>
            </a:r>
          </a:p>
          <a:p>
            <a:r>
              <a:rPr lang="en-US" dirty="0" smtClean="0"/>
              <a:t>Nitrogen</a:t>
            </a:r>
          </a:p>
          <a:p>
            <a:r>
              <a:rPr lang="en-US" dirty="0" smtClean="0"/>
              <a:t>Potassium</a:t>
            </a:r>
          </a:p>
          <a:p>
            <a:r>
              <a:rPr lang="en-US" dirty="0" smtClean="0"/>
              <a:t>Calcium</a:t>
            </a:r>
          </a:p>
          <a:p>
            <a:r>
              <a:rPr lang="en-US" dirty="0" smtClean="0"/>
              <a:t>Magnesium</a:t>
            </a:r>
          </a:p>
          <a:p>
            <a:r>
              <a:rPr lang="en-US" dirty="0" smtClean="0"/>
              <a:t>Phosphorus</a:t>
            </a:r>
          </a:p>
          <a:p>
            <a:r>
              <a:rPr lang="en-US" dirty="0" smtClean="0"/>
              <a:t>Sulfur</a:t>
            </a:r>
          </a:p>
          <a:p>
            <a:endParaRPr lang="en-US" dirty="0"/>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2357438" y="274638"/>
            <a:ext cx="6329362" cy="1143000"/>
          </a:xfrm>
        </p:spPr>
        <p:txBody>
          <a:bodyPr/>
          <a:lstStyle/>
          <a:p>
            <a:pPr algn="l"/>
            <a:r>
              <a:rPr lang="fr-FR" dirty="0" err="1" smtClean="0"/>
              <a:t>Micronutrients</a:t>
            </a:r>
            <a:endParaRPr lang="fr-FR" dirty="0" smtClean="0"/>
          </a:p>
        </p:txBody>
      </p:sp>
      <p:sp>
        <p:nvSpPr>
          <p:cNvPr id="5" name="Content Placeholder 4"/>
          <p:cNvSpPr>
            <a:spLocks noGrp="1"/>
          </p:cNvSpPr>
          <p:nvPr>
            <p:ph idx="1"/>
          </p:nvPr>
        </p:nvSpPr>
        <p:spPr>
          <a:xfrm>
            <a:off x="2590800" y="1219200"/>
            <a:ext cx="6096000" cy="5334000"/>
          </a:xfrm>
        </p:spPr>
        <p:txBody>
          <a:bodyPr/>
          <a:lstStyle/>
          <a:p>
            <a:r>
              <a:rPr lang="en-US" dirty="0" smtClean="0"/>
              <a:t>Chlorine</a:t>
            </a:r>
          </a:p>
          <a:p>
            <a:r>
              <a:rPr lang="en-US" dirty="0" smtClean="0"/>
              <a:t>Iron</a:t>
            </a:r>
          </a:p>
          <a:p>
            <a:r>
              <a:rPr lang="en-US" dirty="0" smtClean="0"/>
              <a:t>Manganese</a:t>
            </a:r>
          </a:p>
          <a:p>
            <a:r>
              <a:rPr lang="en-US" dirty="0" smtClean="0"/>
              <a:t>Zinc</a:t>
            </a:r>
          </a:p>
          <a:p>
            <a:r>
              <a:rPr lang="en-US" dirty="0" smtClean="0"/>
              <a:t>Boron</a:t>
            </a:r>
          </a:p>
          <a:p>
            <a:r>
              <a:rPr lang="en-US" dirty="0" smtClean="0"/>
              <a:t>Copper</a:t>
            </a:r>
          </a:p>
          <a:p>
            <a:r>
              <a:rPr lang="en-US" dirty="0" smtClean="0"/>
              <a:t>Molybdenum</a:t>
            </a:r>
            <a:endParaRPr lang="en-US" dirty="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fr-CA" dirty="0" err="1" smtClean="0">
                <a:solidFill>
                  <a:schemeClr val="bg1"/>
                </a:solidFill>
              </a:rPr>
              <a:t>Macronutrients</a:t>
            </a:r>
            <a:endParaRPr lang="fr-FR" dirty="0" smtClean="0">
              <a:solidFill>
                <a:schemeClr val="bg1"/>
              </a:solidFill>
            </a:endParaRPr>
          </a:p>
        </p:txBody>
      </p:sp>
      <p:sp>
        <p:nvSpPr>
          <p:cNvPr id="4099" name="Espace réservé du contenu 2"/>
          <p:cNvSpPr>
            <a:spLocks noGrp="1"/>
          </p:cNvSpPr>
          <p:nvPr>
            <p:ph idx="1"/>
          </p:nvPr>
        </p:nvSpPr>
        <p:spPr>
          <a:xfrm>
            <a:off x="457200" y="2214563"/>
            <a:ext cx="8229600" cy="4357687"/>
          </a:xfrm>
        </p:spPr>
        <p:txBody>
          <a:bodyPr/>
          <a:lstStyle/>
          <a:p>
            <a:r>
              <a:rPr lang="fr-FR" dirty="0" err="1" smtClean="0"/>
              <a:t>Carbon</a:t>
            </a:r>
            <a:endParaRPr lang="fr-FR" dirty="0" smtClean="0"/>
          </a:p>
          <a:p>
            <a:pPr lvl="1"/>
            <a:r>
              <a:rPr lang="fr-FR" dirty="0" smtClean="0"/>
              <a:t>Major component of </a:t>
            </a:r>
            <a:r>
              <a:rPr lang="fr-FR" dirty="0" err="1" smtClean="0"/>
              <a:t>organic</a:t>
            </a:r>
            <a:r>
              <a:rPr lang="fr-FR" dirty="0" smtClean="0"/>
              <a:t> </a:t>
            </a:r>
            <a:r>
              <a:rPr lang="fr-FR" dirty="0" err="1" smtClean="0"/>
              <a:t>molecules</a:t>
            </a:r>
            <a:endParaRPr lang="fr-FR" dirty="0" smtClean="0"/>
          </a:p>
          <a:p>
            <a:r>
              <a:rPr lang="fr-FR" dirty="0" err="1" smtClean="0"/>
              <a:t>Nitrogen</a:t>
            </a:r>
            <a:endParaRPr lang="fr-FR" dirty="0" smtClean="0"/>
          </a:p>
          <a:p>
            <a:pPr lvl="1"/>
            <a:r>
              <a:rPr lang="fr-FR" dirty="0" smtClean="0"/>
              <a:t>Component of </a:t>
            </a:r>
            <a:r>
              <a:rPr lang="fr-FR" dirty="0" err="1" smtClean="0"/>
              <a:t>amino</a:t>
            </a:r>
            <a:r>
              <a:rPr lang="fr-FR" dirty="0" smtClean="0"/>
              <a:t> </a:t>
            </a:r>
            <a:r>
              <a:rPr lang="fr-FR" dirty="0" err="1" smtClean="0"/>
              <a:t>acids</a:t>
            </a:r>
            <a:r>
              <a:rPr lang="fr-FR" dirty="0" smtClean="0"/>
              <a:t>, </a:t>
            </a:r>
            <a:r>
              <a:rPr lang="fr-FR" dirty="0" err="1" smtClean="0"/>
              <a:t>proteins</a:t>
            </a:r>
            <a:r>
              <a:rPr lang="fr-FR" dirty="0" smtClean="0"/>
              <a:t>, </a:t>
            </a:r>
            <a:r>
              <a:rPr lang="fr-FR" dirty="0" err="1" smtClean="0"/>
              <a:t>nucleotides</a:t>
            </a:r>
            <a:r>
              <a:rPr lang="fr-FR" dirty="0" smtClean="0"/>
              <a:t>, </a:t>
            </a:r>
            <a:r>
              <a:rPr lang="fr-FR" dirty="0" err="1" smtClean="0"/>
              <a:t>nucleic</a:t>
            </a:r>
            <a:r>
              <a:rPr lang="fr-FR" dirty="0" smtClean="0"/>
              <a:t> </a:t>
            </a:r>
            <a:r>
              <a:rPr lang="fr-FR" dirty="0" err="1" smtClean="0"/>
              <a:t>acids</a:t>
            </a:r>
            <a:r>
              <a:rPr lang="fr-FR" dirty="0" smtClean="0"/>
              <a:t>, </a:t>
            </a:r>
            <a:r>
              <a:rPr lang="fr-FR" dirty="0" err="1" smtClean="0"/>
              <a:t>chlorophyll</a:t>
            </a:r>
            <a:r>
              <a:rPr lang="fr-FR" dirty="0" smtClean="0"/>
              <a:t>, coenzymes, and enzymes</a:t>
            </a:r>
          </a:p>
          <a:p>
            <a:r>
              <a:rPr lang="fr-FR" dirty="0" smtClean="0"/>
              <a:t>Potassium</a:t>
            </a:r>
          </a:p>
          <a:p>
            <a:pPr lvl="1"/>
            <a:r>
              <a:rPr lang="fr-FR" dirty="0" err="1" smtClean="0"/>
              <a:t>Used</a:t>
            </a:r>
            <a:r>
              <a:rPr lang="fr-FR" dirty="0" smtClean="0"/>
              <a:t> in </a:t>
            </a:r>
            <a:r>
              <a:rPr lang="fr-FR" dirty="0" err="1" smtClean="0"/>
              <a:t>protein</a:t>
            </a:r>
            <a:r>
              <a:rPr lang="fr-FR" dirty="0" smtClean="0"/>
              <a:t> </a:t>
            </a:r>
            <a:r>
              <a:rPr lang="fr-FR" dirty="0" err="1" smtClean="0"/>
              <a:t>synthesis</a:t>
            </a:r>
            <a:r>
              <a:rPr lang="fr-FR" dirty="0" smtClean="0"/>
              <a:t> and </a:t>
            </a:r>
            <a:r>
              <a:rPr lang="fr-FR" dirty="0" err="1" smtClean="0"/>
              <a:t>operation</a:t>
            </a:r>
            <a:r>
              <a:rPr lang="fr-FR" dirty="0" smtClean="0"/>
              <a:t> of </a:t>
            </a:r>
            <a:r>
              <a:rPr lang="fr-FR" dirty="0" err="1" smtClean="0"/>
              <a:t>stomata</a:t>
            </a:r>
            <a:endParaRPr lang="fr-FR" dirty="0" smtClean="0"/>
          </a:p>
        </p:txBody>
      </p:sp>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123</Template>
  <TotalTime>192</TotalTime>
  <Words>420</Words>
  <Application>Microsoft Office PowerPoint</Application>
  <PresentationFormat>On-screen Show (4:3)</PresentationFormat>
  <Paragraphs>88</Paragraphs>
  <Slides>17</Slides>
  <Notes>11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123</vt:lpstr>
      <vt:lpstr>Plant Nutrition and Soils</vt:lpstr>
      <vt:lpstr>Soil Components</vt:lpstr>
      <vt:lpstr>Slide 3</vt:lpstr>
      <vt:lpstr>Cultivation</vt:lpstr>
      <vt:lpstr>New Ways of Cultivating</vt:lpstr>
      <vt:lpstr>Nutrients</vt:lpstr>
      <vt:lpstr>Macronutrients</vt:lpstr>
      <vt:lpstr>Micronutrients</vt:lpstr>
      <vt:lpstr>Macronutrients</vt:lpstr>
      <vt:lpstr>Nutritional Strategies</vt:lpstr>
      <vt:lpstr>Nutritional Strategies</vt:lpstr>
      <vt:lpstr>Nutritional Strategies</vt:lpstr>
      <vt:lpstr>Nutritional Strategies</vt:lpstr>
      <vt:lpstr>Nutritional Strategies</vt:lpstr>
      <vt:lpstr>Phytoremediation</vt:lpstr>
      <vt:lpstr>Phytoremediation</vt:lpstr>
      <vt:lpstr>Slide 17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Hobbs</dc:creator>
  <cp:lastModifiedBy>Hobbs</cp:lastModifiedBy>
  <cp:revision>22</cp:revision>
  <dcterms:created xsi:type="dcterms:W3CDTF">2011-09-22T00:37:55Z</dcterms:created>
  <dcterms:modified xsi:type="dcterms:W3CDTF">2011-09-26T16:18:07Z</dcterms:modified>
</cp:coreProperties>
</file>